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3" r:id="rId2"/>
    <p:sldId id="342" r:id="rId3"/>
    <p:sldId id="345" r:id="rId4"/>
    <p:sldId id="348" r:id="rId5"/>
    <p:sldId id="396" r:id="rId6"/>
    <p:sldId id="392" r:id="rId7"/>
    <p:sldId id="393" r:id="rId8"/>
    <p:sldId id="363" r:id="rId9"/>
    <p:sldId id="388" r:id="rId10"/>
    <p:sldId id="397" r:id="rId11"/>
    <p:sldId id="355" r:id="rId12"/>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fael" initial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3" autoAdjust="0"/>
    <p:restoredTop sz="86856" autoAdjust="0"/>
  </p:normalViewPr>
  <p:slideViewPr>
    <p:cSldViewPr showGuides="1">
      <p:cViewPr>
        <p:scale>
          <a:sx n="60" d="100"/>
          <a:sy n="60" d="100"/>
        </p:scale>
        <p:origin x="-1482" y="-162"/>
      </p:cViewPr>
      <p:guideLst>
        <p:guide orient="horz" pos="2160"/>
        <p:guide pos="2880"/>
      </p:guideLst>
    </p:cSldViewPr>
  </p:slideViewPr>
  <p:outlineViewPr>
    <p:cViewPr>
      <p:scale>
        <a:sx n="33" d="100"/>
        <a:sy n="33" d="100"/>
      </p:scale>
      <p:origin x="0" y="6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300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3\registro_nal_marzo.xls"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afael\Desktop\BI%20RUV\An&#225;lisis%20Mixta\Presentaciones%20Mixta%202013\2013.03\xls\inicios_verificacion_nal_marzo.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afael\Desktop\BI%20RUV\An&#225;lisis%20Mixta\Presentaciones%20Mixta%202013\2013.03\xls\dtu_nal_marzo.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3\xls\velocidad_de_construcci&#243;n_marzo.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Rafael\Desktop\BI%20RUV\Entregables%20RESERVA%20TERRITORIAL\AN&#193;LISIS%2080-20\80-2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3\xls\DEFICIT_SUPERAVIT_2013.03_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invertIfNegative val="0"/>
          <c:dLbls>
            <c:txPr>
              <a:bodyPr rot="-5400000" vert="horz"/>
              <a:lstStyle/>
              <a:p>
                <a:pPr>
                  <a:defRPr/>
                </a:pPr>
                <a:endParaRPr lang="es-MX"/>
              </a:p>
            </c:txPr>
            <c:dLblPos val="inBase"/>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Sheet1!$B$77:$B$78</c:f>
              <c:numCache>
                <c:formatCode>#,##0</c:formatCode>
                <c:ptCount val="2"/>
                <c:pt idx="0">
                  <c:v>33061</c:v>
                </c:pt>
                <c:pt idx="1">
                  <c:v>18099</c:v>
                </c:pt>
              </c:numCache>
            </c:numRef>
          </c:val>
        </c:ser>
        <c:dLbls>
          <c:showLegendKey val="0"/>
          <c:showVal val="0"/>
          <c:showCatName val="0"/>
          <c:showSerName val="0"/>
          <c:showPercent val="0"/>
          <c:showBubbleSize val="0"/>
        </c:dLbls>
        <c:gapWidth val="75"/>
        <c:axId val="96737152"/>
        <c:axId val="96738688"/>
      </c:barChart>
      <c:lineChart>
        <c:grouping val="standard"/>
        <c:varyColors val="0"/>
        <c:ser>
          <c:idx val="1"/>
          <c:order val="0"/>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Sheet1!$B$65:$B$76</c:f>
              <c:numCache>
                <c:formatCode>#,##0</c:formatCode>
                <c:ptCount val="12"/>
                <c:pt idx="0">
                  <c:v>29979</c:v>
                </c:pt>
                <c:pt idx="1">
                  <c:v>30702</c:v>
                </c:pt>
                <c:pt idx="2">
                  <c:v>28345</c:v>
                </c:pt>
                <c:pt idx="3">
                  <c:v>27746</c:v>
                </c:pt>
                <c:pt idx="4">
                  <c:v>26389</c:v>
                </c:pt>
                <c:pt idx="5">
                  <c:v>25265</c:v>
                </c:pt>
                <c:pt idx="6">
                  <c:v>25622</c:v>
                </c:pt>
                <c:pt idx="7">
                  <c:v>27008</c:v>
                </c:pt>
                <c:pt idx="8">
                  <c:v>33852</c:v>
                </c:pt>
                <c:pt idx="9">
                  <c:v>28266</c:v>
                </c:pt>
                <c:pt idx="10">
                  <c:v>23121</c:v>
                </c:pt>
                <c:pt idx="11">
                  <c:v>34984</c:v>
                </c:pt>
              </c:numCache>
            </c:numRef>
          </c:val>
          <c:smooth val="0"/>
        </c:ser>
        <c:ser>
          <c:idx val="0"/>
          <c:order val="1"/>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Sheet1!$B$53:$B$64</c:f>
              <c:numCache>
                <c:formatCode>#,##0</c:formatCode>
                <c:ptCount val="12"/>
                <c:pt idx="0">
                  <c:v>31228</c:v>
                </c:pt>
                <c:pt idx="1">
                  <c:v>33815</c:v>
                </c:pt>
                <c:pt idx="2">
                  <c:v>33150</c:v>
                </c:pt>
                <c:pt idx="3">
                  <c:v>31602</c:v>
                </c:pt>
                <c:pt idx="4">
                  <c:v>29958</c:v>
                </c:pt>
                <c:pt idx="5">
                  <c:v>38756</c:v>
                </c:pt>
                <c:pt idx="6">
                  <c:v>29802</c:v>
                </c:pt>
                <c:pt idx="7">
                  <c:v>37749</c:v>
                </c:pt>
                <c:pt idx="8">
                  <c:v>30557</c:v>
                </c:pt>
                <c:pt idx="9">
                  <c:v>34838</c:v>
                </c:pt>
                <c:pt idx="10">
                  <c:v>27616</c:v>
                </c:pt>
                <c:pt idx="11">
                  <c:v>55146</c:v>
                </c:pt>
              </c:numCache>
            </c:numRef>
          </c:val>
          <c:smooth val="0"/>
        </c:ser>
        <c:dLbls>
          <c:showLegendKey val="0"/>
          <c:showVal val="0"/>
          <c:showCatName val="0"/>
          <c:showSerName val="0"/>
          <c:showPercent val="0"/>
          <c:showBubbleSize val="0"/>
        </c:dLbls>
        <c:marker val="1"/>
        <c:smooth val="0"/>
        <c:axId val="96737152"/>
        <c:axId val="96738688"/>
      </c:lineChart>
      <c:catAx>
        <c:axId val="96737152"/>
        <c:scaling>
          <c:orientation val="minMax"/>
        </c:scaling>
        <c:delete val="0"/>
        <c:axPos val="b"/>
        <c:numFmt formatCode="General" sourceLinked="1"/>
        <c:majorTickMark val="none"/>
        <c:minorTickMark val="none"/>
        <c:tickLblPos val="nextTo"/>
        <c:txPr>
          <a:bodyPr rot="0" vert="horz"/>
          <a:lstStyle/>
          <a:p>
            <a:pPr>
              <a:defRPr/>
            </a:pPr>
            <a:endParaRPr lang="es-MX"/>
          </a:p>
        </c:txPr>
        <c:crossAx val="96738688"/>
        <c:crosses val="autoZero"/>
        <c:auto val="1"/>
        <c:lblAlgn val="ctr"/>
        <c:lblOffset val="100"/>
        <c:noMultiLvlLbl val="0"/>
      </c:catAx>
      <c:valAx>
        <c:axId val="96738688"/>
        <c:scaling>
          <c:orientation val="minMax"/>
        </c:scaling>
        <c:delete val="0"/>
        <c:axPos val="l"/>
        <c:numFmt formatCode="#,##0" sourceLinked="1"/>
        <c:majorTickMark val="none"/>
        <c:minorTickMark val="none"/>
        <c:tickLblPos val="nextTo"/>
        <c:txPr>
          <a:bodyPr rot="0" vert="horz"/>
          <a:lstStyle/>
          <a:p>
            <a:pPr>
              <a:defRPr/>
            </a:pPr>
            <a:endParaRPr lang="es-MX"/>
          </a:p>
        </c:txPr>
        <c:crossAx val="9673715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invertIfNegative val="0"/>
          <c:dPt>
            <c:idx val="2"/>
            <c:invertIfNegative val="0"/>
            <c:bubble3D val="0"/>
            <c:spPr>
              <a:solidFill>
                <a:schemeClr val="accent3">
                  <a:lumMod val="40000"/>
                  <a:lumOff val="60000"/>
                </a:schemeClr>
              </a:solidFill>
            </c:spPr>
          </c:dPt>
          <c:dLbls>
            <c:txPr>
              <a:bodyPr rot="-5400000" vert="horz"/>
              <a:lstStyle/>
              <a:p>
                <a:pPr>
                  <a:defRPr sz="1000" b="0" i="0" u="none" strike="noStrike" baseline="0">
                    <a:solidFill>
                      <a:srgbClr val="000000"/>
                    </a:solidFill>
                    <a:latin typeface="Calibri"/>
                    <a:ea typeface="Calibri"/>
                    <a:cs typeface="Calibri"/>
                  </a:defRPr>
                </a:pPr>
                <a:endParaRPr lang="es-MX"/>
              </a:p>
            </c:txPr>
            <c:dLblPos val="inBase"/>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Sheet1!$B$50:$B$52</c:f>
              <c:numCache>
                <c:formatCode>#,##0</c:formatCode>
                <c:ptCount val="3"/>
                <c:pt idx="0">
                  <c:v>28456</c:v>
                </c:pt>
                <c:pt idx="1">
                  <c:v>18108</c:v>
                </c:pt>
                <c:pt idx="2">
                  <c:v>24096</c:v>
                </c:pt>
              </c:numCache>
            </c:numRef>
          </c:val>
        </c:ser>
        <c:dLbls>
          <c:showLegendKey val="0"/>
          <c:showVal val="0"/>
          <c:showCatName val="0"/>
          <c:showSerName val="0"/>
          <c:showPercent val="0"/>
          <c:showBubbleSize val="0"/>
        </c:dLbls>
        <c:gapWidth val="75"/>
        <c:axId val="97134080"/>
        <c:axId val="97135616"/>
      </c:barChart>
      <c:lineChart>
        <c:grouping val="standard"/>
        <c:varyColors val="0"/>
        <c:ser>
          <c:idx val="1"/>
          <c:order val="0"/>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Sheet1!$B$38:$B$49</c:f>
              <c:numCache>
                <c:formatCode>#,##0</c:formatCode>
                <c:ptCount val="12"/>
                <c:pt idx="0">
                  <c:v>27469</c:v>
                </c:pt>
                <c:pt idx="1">
                  <c:v>27433</c:v>
                </c:pt>
                <c:pt idx="2">
                  <c:v>29145</c:v>
                </c:pt>
                <c:pt idx="3">
                  <c:v>23278</c:v>
                </c:pt>
                <c:pt idx="4">
                  <c:v>34511</c:v>
                </c:pt>
                <c:pt idx="5">
                  <c:v>21560</c:v>
                </c:pt>
                <c:pt idx="6">
                  <c:v>25958</c:v>
                </c:pt>
                <c:pt idx="7">
                  <c:v>24831</c:v>
                </c:pt>
                <c:pt idx="8">
                  <c:v>23761</c:v>
                </c:pt>
                <c:pt idx="9">
                  <c:v>31096</c:v>
                </c:pt>
                <c:pt idx="10">
                  <c:v>23703</c:v>
                </c:pt>
                <c:pt idx="11">
                  <c:v>16342</c:v>
                </c:pt>
              </c:numCache>
            </c:numRef>
          </c:val>
          <c:smooth val="0"/>
        </c:ser>
        <c:ser>
          <c:idx val="0"/>
          <c:order val="1"/>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Sheet1!$B$26:$B$37</c:f>
              <c:numCache>
                <c:formatCode>#,##0</c:formatCode>
                <c:ptCount val="12"/>
                <c:pt idx="0">
                  <c:v>29188</c:v>
                </c:pt>
                <c:pt idx="1">
                  <c:v>32708</c:v>
                </c:pt>
                <c:pt idx="2">
                  <c:v>31754</c:v>
                </c:pt>
                <c:pt idx="3">
                  <c:v>30848</c:v>
                </c:pt>
                <c:pt idx="4">
                  <c:v>39583</c:v>
                </c:pt>
                <c:pt idx="5">
                  <c:v>28774</c:v>
                </c:pt>
                <c:pt idx="6">
                  <c:v>32598</c:v>
                </c:pt>
                <c:pt idx="7">
                  <c:v>36503</c:v>
                </c:pt>
                <c:pt idx="8">
                  <c:v>30700</c:v>
                </c:pt>
                <c:pt idx="9">
                  <c:v>35474</c:v>
                </c:pt>
                <c:pt idx="10">
                  <c:v>25043</c:v>
                </c:pt>
                <c:pt idx="11">
                  <c:v>26330</c:v>
                </c:pt>
              </c:numCache>
            </c:numRef>
          </c:val>
          <c:smooth val="0"/>
        </c:ser>
        <c:dLbls>
          <c:showLegendKey val="0"/>
          <c:showVal val="0"/>
          <c:showCatName val="0"/>
          <c:showSerName val="0"/>
          <c:showPercent val="0"/>
          <c:showBubbleSize val="0"/>
        </c:dLbls>
        <c:marker val="1"/>
        <c:smooth val="0"/>
        <c:axId val="97134080"/>
        <c:axId val="97135616"/>
      </c:lineChart>
      <c:catAx>
        <c:axId val="97134080"/>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97135616"/>
        <c:crosses val="autoZero"/>
        <c:auto val="1"/>
        <c:lblAlgn val="ctr"/>
        <c:lblOffset val="100"/>
        <c:noMultiLvlLbl val="0"/>
      </c:catAx>
      <c:valAx>
        <c:axId val="97135616"/>
        <c:scaling>
          <c:orientation val="minMax"/>
          <c:max val="45000"/>
        </c:scaling>
        <c:delete val="0"/>
        <c:axPos val="l"/>
        <c:numFmt formatCode="#,##0"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97134080"/>
        <c:crosses val="autoZero"/>
        <c:crossBetween val="between"/>
      </c:valAx>
    </c:plotArea>
    <c:legend>
      <c:legendPos val="b"/>
      <c:layout/>
      <c:overlay val="0"/>
      <c:txPr>
        <a:bodyPr/>
        <a:lstStyle/>
        <a:p>
          <a:pPr>
            <a:defRPr sz="920" b="0" i="0" u="none" strike="noStrike" baseline="0">
              <a:solidFill>
                <a:srgbClr val="000000"/>
              </a:solidFill>
              <a:latin typeface="Calibri"/>
              <a:ea typeface="Calibri"/>
              <a:cs typeface="Calibri"/>
            </a:defRPr>
          </a:pPr>
          <a:endParaRPr lang="es-MX"/>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MX"/>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invertIfNegative val="0"/>
          <c:dPt>
            <c:idx val="2"/>
            <c:invertIfNegative val="0"/>
            <c:bubble3D val="0"/>
            <c:spPr>
              <a:solidFill>
                <a:schemeClr val="accent3">
                  <a:lumMod val="40000"/>
                  <a:lumOff val="60000"/>
                </a:schemeClr>
              </a:solidFill>
            </c:spPr>
          </c:dPt>
          <c:dLbls>
            <c:txPr>
              <a:bodyPr rot="-5400000" vert="horz"/>
              <a:lstStyle/>
              <a:p>
                <a:pPr algn="ctr">
                  <a:defRPr sz="1000" b="0" i="0" u="none" strike="noStrike" baseline="0">
                    <a:solidFill>
                      <a:srgbClr val="000000"/>
                    </a:solidFill>
                    <a:latin typeface="Calibri"/>
                    <a:ea typeface="Calibri"/>
                    <a:cs typeface="Calibri"/>
                  </a:defRPr>
                </a:pPr>
                <a:endParaRPr lang="es-MX"/>
              </a:p>
            </c:txPr>
            <c:dLblPos val="inBase"/>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Sheet1!$B$49:$B$51</c:f>
              <c:numCache>
                <c:formatCode>#,##0</c:formatCode>
                <c:ptCount val="3"/>
                <c:pt idx="0">
                  <c:v>15233</c:v>
                </c:pt>
                <c:pt idx="1">
                  <c:v>21627</c:v>
                </c:pt>
                <c:pt idx="2">
                  <c:v>28498</c:v>
                </c:pt>
              </c:numCache>
            </c:numRef>
          </c:val>
        </c:ser>
        <c:dLbls>
          <c:showLegendKey val="0"/>
          <c:showVal val="0"/>
          <c:showCatName val="0"/>
          <c:showSerName val="0"/>
          <c:showPercent val="0"/>
          <c:showBubbleSize val="0"/>
        </c:dLbls>
        <c:gapWidth val="150"/>
        <c:axId val="97277440"/>
        <c:axId val="97278976"/>
      </c:barChart>
      <c:lineChart>
        <c:grouping val="standard"/>
        <c:varyColors val="0"/>
        <c:ser>
          <c:idx val="0"/>
          <c:order val="0"/>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Sheet1!$B$25:$B$36</c:f>
              <c:numCache>
                <c:formatCode>#,##0</c:formatCode>
                <c:ptCount val="12"/>
                <c:pt idx="0">
                  <c:v>17076</c:v>
                </c:pt>
                <c:pt idx="1">
                  <c:v>28016</c:v>
                </c:pt>
                <c:pt idx="2">
                  <c:v>35068</c:v>
                </c:pt>
                <c:pt idx="3">
                  <c:v>22122</c:v>
                </c:pt>
                <c:pt idx="4">
                  <c:v>29938</c:v>
                </c:pt>
                <c:pt idx="5">
                  <c:v>37284</c:v>
                </c:pt>
                <c:pt idx="6">
                  <c:v>24428</c:v>
                </c:pt>
                <c:pt idx="7">
                  <c:v>28276</c:v>
                </c:pt>
                <c:pt idx="8">
                  <c:v>33693</c:v>
                </c:pt>
                <c:pt idx="9">
                  <c:v>25050</c:v>
                </c:pt>
                <c:pt idx="10">
                  <c:v>33794</c:v>
                </c:pt>
                <c:pt idx="11">
                  <c:v>30774</c:v>
                </c:pt>
              </c:numCache>
            </c:numRef>
          </c:val>
          <c:smooth val="0"/>
        </c:ser>
        <c:ser>
          <c:idx val="1"/>
          <c:order val="1"/>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Sheet1!$B$37:$B$48</c:f>
              <c:numCache>
                <c:formatCode>#,##0</c:formatCode>
                <c:ptCount val="12"/>
                <c:pt idx="0">
                  <c:v>15658</c:v>
                </c:pt>
                <c:pt idx="1">
                  <c:v>23396</c:v>
                </c:pt>
                <c:pt idx="2">
                  <c:v>32573</c:v>
                </c:pt>
                <c:pt idx="3">
                  <c:v>19009</c:v>
                </c:pt>
                <c:pt idx="4">
                  <c:v>25986</c:v>
                </c:pt>
                <c:pt idx="5">
                  <c:v>32526</c:v>
                </c:pt>
                <c:pt idx="6">
                  <c:v>23278</c:v>
                </c:pt>
                <c:pt idx="7">
                  <c:v>24902</c:v>
                </c:pt>
                <c:pt idx="8">
                  <c:v>23997</c:v>
                </c:pt>
                <c:pt idx="9">
                  <c:v>23489</c:v>
                </c:pt>
                <c:pt idx="10">
                  <c:v>27440</c:v>
                </c:pt>
                <c:pt idx="11">
                  <c:v>23059</c:v>
                </c:pt>
              </c:numCache>
            </c:numRef>
          </c:val>
          <c:smooth val="0"/>
        </c:ser>
        <c:dLbls>
          <c:showLegendKey val="0"/>
          <c:showVal val="0"/>
          <c:showCatName val="0"/>
          <c:showSerName val="0"/>
          <c:showPercent val="0"/>
          <c:showBubbleSize val="0"/>
        </c:dLbls>
        <c:marker val="1"/>
        <c:smooth val="0"/>
        <c:axId val="97277440"/>
        <c:axId val="97278976"/>
      </c:lineChart>
      <c:catAx>
        <c:axId val="97277440"/>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97278976"/>
        <c:crosses val="autoZero"/>
        <c:auto val="1"/>
        <c:lblAlgn val="ctr"/>
        <c:lblOffset val="100"/>
        <c:noMultiLvlLbl val="0"/>
      </c:catAx>
      <c:valAx>
        <c:axId val="97278976"/>
        <c:scaling>
          <c:orientation val="minMax"/>
        </c:scaling>
        <c:delete val="0"/>
        <c:axPos val="l"/>
        <c:numFmt formatCode="#,##0"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es-MX"/>
          </a:p>
        </c:txPr>
        <c:crossAx val="97277440"/>
        <c:crosses val="autoZero"/>
        <c:crossBetween val="between"/>
      </c:valAx>
    </c:plotArea>
    <c:legend>
      <c:legendPos val="b"/>
      <c:layout/>
      <c:overlay val="0"/>
      <c:txPr>
        <a:bodyPr/>
        <a:lstStyle/>
        <a:p>
          <a:pPr>
            <a:defRPr sz="845" b="0" i="0" u="none" strike="noStrike" baseline="0">
              <a:solidFill>
                <a:srgbClr val="000000"/>
              </a:solidFill>
              <a:latin typeface="Calibri"/>
              <a:ea typeface="Calibri"/>
              <a:cs typeface="Calibri"/>
            </a:defRPr>
          </a:pPr>
          <a:endParaRPr lang="es-MX"/>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MX"/>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bar"/>
        <c:grouping val="clustered"/>
        <c:varyColors val="0"/>
        <c:ser>
          <c:idx val="1"/>
          <c:order val="0"/>
          <c:tx>
            <c:strRef>
              <c:f>Hoja4!$G$13</c:f>
              <c:strCache>
                <c:ptCount val="1"/>
                <c:pt idx="0">
                  <c:v>estanqueidad</c:v>
                </c:pt>
              </c:strCache>
            </c:strRef>
          </c:tx>
          <c:invertIfNegative val="0"/>
          <c:dLbls>
            <c:delete val="1"/>
          </c:dLbls>
          <c:cat>
            <c:strRef>
              <c:f>Hoja4!$B$14:$B$20</c:f>
              <c:strCache>
                <c:ptCount val="7"/>
                <c:pt idx="0">
                  <c:v>SIN REPORTE</c:v>
                </c:pt>
                <c:pt idx="1">
                  <c:v>AVANCE 0</c:v>
                </c:pt>
                <c:pt idx="2">
                  <c:v>AVANCE 1-19</c:v>
                </c:pt>
                <c:pt idx="3">
                  <c:v>AVANCE 20-39</c:v>
                </c:pt>
                <c:pt idx="4">
                  <c:v>AVANCE 40-59</c:v>
                </c:pt>
                <c:pt idx="5">
                  <c:v>AVANCE 60-79</c:v>
                </c:pt>
                <c:pt idx="6">
                  <c:v>AVANCE 80-99</c:v>
                </c:pt>
              </c:strCache>
            </c:strRef>
          </c:cat>
          <c:val>
            <c:numRef>
              <c:f>Hoja4!$G$14:$G$20</c:f>
              <c:numCache>
                <c:formatCode>0%</c:formatCode>
                <c:ptCount val="7"/>
                <c:pt idx="0">
                  <c:v>0.16</c:v>
                </c:pt>
                <c:pt idx="1">
                  <c:v>0.27</c:v>
                </c:pt>
                <c:pt idx="2">
                  <c:v>0.21</c:v>
                </c:pt>
                <c:pt idx="3">
                  <c:v>0.15</c:v>
                </c:pt>
                <c:pt idx="4">
                  <c:v>0.18</c:v>
                </c:pt>
                <c:pt idx="5">
                  <c:v>0.23</c:v>
                </c:pt>
                <c:pt idx="6">
                  <c:v>0.28000000000000003</c:v>
                </c:pt>
              </c:numCache>
            </c:numRef>
          </c:val>
        </c:ser>
        <c:ser>
          <c:idx val="0"/>
          <c:order val="1"/>
          <c:tx>
            <c:strRef>
              <c:f>Hoja4!$E$13</c:f>
              <c:strCache>
                <c:ptCount val="1"/>
                <c:pt idx="0">
                  <c:v>volumen</c:v>
                </c:pt>
              </c:strCache>
            </c:strRef>
          </c:tx>
          <c:invertIfNegative val="0"/>
          <c:dLbls>
            <c:delete val="1"/>
          </c:dLbls>
          <c:cat>
            <c:strRef>
              <c:f>Hoja4!$B$14:$B$20</c:f>
              <c:strCache>
                <c:ptCount val="7"/>
                <c:pt idx="0">
                  <c:v>SIN REPORTE</c:v>
                </c:pt>
                <c:pt idx="1">
                  <c:v>AVANCE 0</c:v>
                </c:pt>
                <c:pt idx="2">
                  <c:v>AVANCE 1-19</c:v>
                </c:pt>
                <c:pt idx="3">
                  <c:v>AVANCE 20-39</c:v>
                </c:pt>
                <c:pt idx="4">
                  <c:v>AVANCE 40-59</c:v>
                </c:pt>
                <c:pt idx="5">
                  <c:v>AVANCE 60-79</c:v>
                </c:pt>
                <c:pt idx="6">
                  <c:v>AVANCE 80-99</c:v>
                </c:pt>
              </c:strCache>
            </c:strRef>
          </c:cat>
          <c:val>
            <c:numRef>
              <c:f>Hoja4!$E$14:$E$20</c:f>
              <c:numCache>
                <c:formatCode>0.0%</c:formatCode>
                <c:ptCount val="7"/>
                <c:pt idx="0">
                  <c:v>-0.47494263083870014</c:v>
                </c:pt>
                <c:pt idx="1">
                  <c:v>-0.11298273155416012</c:v>
                </c:pt>
                <c:pt idx="2">
                  <c:v>-4.0174115559498721E-2</c:v>
                </c:pt>
                <c:pt idx="3">
                  <c:v>1.7625184656920177E-2</c:v>
                </c:pt>
                <c:pt idx="4">
                  <c:v>-7.5057825751734766E-2</c:v>
                </c:pt>
                <c:pt idx="5">
                  <c:v>-7.4362606232294621E-3</c:v>
                </c:pt>
                <c:pt idx="6">
                  <c:v>-0.12114231388035689</c:v>
                </c:pt>
              </c:numCache>
            </c:numRef>
          </c:val>
        </c:ser>
        <c:dLbls>
          <c:showLegendKey val="0"/>
          <c:showVal val="1"/>
          <c:showCatName val="0"/>
          <c:showSerName val="0"/>
          <c:showPercent val="0"/>
          <c:showBubbleSize val="0"/>
        </c:dLbls>
        <c:gapWidth val="75"/>
        <c:axId val="97348608"/>
        <c:axId val="97358592"/>
      </c:barChart>
      <c:catAx>
        <c:axId val="97348608"/>
        <c:scaling>
          <c:orientation val="minMax"/>
        </c:scaling>
        <c:delete val="0"/>
        <c:axPos val="l"/>
        <c:majorTickMark val="none"/>
        <c:minorTickMark val="none"/>
        <c:tickLblPos val="nextTo"/>
        <c:txPr>
          <a:bodyPr/>
          <a:lstStyle/>
          <a:p>
            <a:pPr>
              <a:defRPr sz="1400" b="1"/>
            </a:pPr>
            <a:endParaRPr lang="es-MX"/>
          </a:p>
        </c:txPr>
        <c:crossAx val="97358592"/>
        <c:crosses val="autoZero"/>
        <c:auto val="1"/>
        <c:lblAlgn val="ctr"/>
        <c:lblOffset val="100"/>
        <c:noMultiLvlLbl val="0"/>
      </c:catAx>
      <c:valAx>
        <c:axId val="97358592"/>
        <c:scaling>
          <c:orientation val="minMax"/>
          <c:min val="-0.5"/>
        </c:scaling>
        <c:delete val="0"/>
        <c:axPos val="b"/>
        <c:numFmt formatCode="0%" sourceLinked="1"/>
        <c:majorTickMark val="none"/>
        <c:minorTickMark val="none"/>
        <c:tickLblPos val="nextTo"/>
        <c:txPr>
          <a:bodyPr/>
          <a:lstStyle/>
          <a:p>
            <a:pPr>
              <a:defRPr sz="1400" b="1"/>
            </a:pPr>
            <a:endParaRPr lang="es-MX"/>
          </a:p>
        </c:txPr>
        <c:crossAx val="97348608"/>
        <c:crosses val="autoZero"/>
        <c:crossBetween val="between"/>
      </c:valAx>
    </c:plotArea>
    <c:legend>
      <c:legendPos val="b"/>
      <c:layout/>
      <c:overlay val="0"/>
    </c:legend>
    <c:plotVisOnly val="1"/>
    <c:dispBlanksAs val="gap"/>
    <c:showDLblsOverMax val="0"/>
  </c:chart>
  <c:txPr>
    <a:bodyPr/>
    <a:lstStyle/>
    <a:p>
      <a:pPr>
        <a:defRPr sz="1800"/>
      </a:pPr>
      <a:endParaRPr lang="es-MX"/>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MX"/>
              <a:t>Concentración de vivienda disponible y reserva territorial</a:t>
            </a:r>
          </a:p>
        </c:rich>
      </c:tx>
      <c:overlay val="0"/>
    </c:title>
    <c:autoTitleDeleted val="0"/>
    <c:plotArea>
      <c:layout/>
      <c:barChart>
        <c:barDir val="col"/>
        <c:grouping val="clustered"/>
        <c:varyColors val="0"/>
        <c:ser>
          <c:idx val="0"/>
          <c:order val="0"/>
          <c:tx>
            <c:strRef>
              <c:f>Hoja1!$D$1</c:f>
              <c:strCache>
                <c:ptCount val="1"/>
                <c:pt idx="0">
                  <c:v>DISPONIBLE</c:v>
                </c:pt>
              </c:strCache>
            </c:strRef>
          </c:tx>
          <c:invertIfNegative val="0"/>
          <c:dLbls>
            <c:txPr>
              <a:bodyPr rot="-5400000" vert="horz"/>
              <a:lstStyle/>
              <a:p>
                <a:pPr>
                  <a:defRPr/>
                </a:pPr>
                <a:endParaRPr lang="es-MX"/>
              </a:p>
            </c:txPr>
            <c:showLegendKey val="0"/>
            <c:showVal val="1"/>
            <c:showCatName val="0"/>
            <c:showSerName val="0"/>
            <c:showPercent val="0"/>
            <c:showBubbleSize val="0"/>
            <c:showLeaderLines val="0"/>
          </c:dLbls>
          <c:cat>
            <c:strRef>
              <c:f>Hoja1!$A$2:$A$33</c:f>
              <c:strCache>
                <c:ptCount val="32"/>
                <c:pt idx="0">
                  <c:v>NL</c:v>
                </c:pt>
                <c:pt idx="1">
                  <c:v>JAL</c:v>
                </c:pt>
                <c:pt idx="2">
                  <c:v>MEX</c:v>
                </c:pt>
                <c:pt idx="3">
                  <c:v>GTO</c:v>
                </c:pt>
                <c:pt idx="4">
                  <c:v>HGO</c:v>
                </c:pt>
                <c:pt idx="5">
                  <c:v>QROO</c:v>
                </c:pt>
                <c:pt idx="6">
                  <c:v>VER</c:v>
                </c:pt>
                <c:pt idx="7">
                  <c:v>QRO</c:v>
                </c:pt>
                <c:pt idx="8">
                  <c:v>BC</c:v>
                </c:pt>
                <c:pt idx="9">
                  <c:v>TAMPS</c:v>
                </c:pt>
                <c:pt idx="10">
                  <c:v>PUE</c:v>
                </c:pt>
                <c:pt idx="11">
                  <c:v>CHIH</c:v>
                </c:pt>
                <c:pt idx="12">
                  <c:v>SON</c:v>
                </c:pt>
                <c:pt idx="13">
                  <c:v>COAH</c:v>
                </c:pt>
                <c:pt idx="14">
                  <c:v>SIN</c:v>
                </c:pt>
                <c:pt idx="15">
                  <c:v>YUC</c:v>
                </c:pt>
                <c:pt idx="16">
                  <c:v>SLP</c:v>
                </c:pt>
                <c:pt idx="17">
                  <c:v>MOR</c:v>
                </c:pt>
                <c:pt idx="18">
                  <c:v>MICH</c:v>
                </c:pt>
                <c:pt idx="19">
                  <c:v>AGS</c:v>
                </c:pt>
                <c:pt idx="20">
                  <c:v>GRO</c:v>
                </c:pt>
                <c:pt idx="21">
                  <c:v>DF</c:v>
                </c:pt>
                <c:pt idx="22">
                  <c:v>DUR</c:v>
                </c:pt>
                <c:pt idx="23">
                  <c:v>COL</c:v>
                </c:pt>
                <c:pt idx="24">
                  <c:v>CHIS</c:v>
                </c:pt>
                <c:pt idx="25">
                  <c:v>NAY</c:v>
                </c:pt>
                <c:pt idx="26">
                  <c:v>BCS</c:v>
                </c:pt>
                <c:pt idx="27">
                  <c:v>OAX</c:v>
                </c:pt>
                <c:pt idx="28">
                  <c:v>TAB</c:v>
                </c:pt>
                <c:pt idx="29">
                  <c:v>ZAC</c:v>
                </c:pt>
                <c:pt idx="30">
                  <c:v>TLAX</c:v>
                </c:pt>
                <c:pt idx="31">
                  <c:v>CAMP</c:v>
                </c:pt>
              </c:strCache>
            </c:strRef>
          </c:cat>
          <c:val>
            <c:numRef>
              <c:f>Hoja1!$D$2:$D$33</c:f>
              <c:numCache>
                <c:formatCode>_-* #,##0_-;\-* #,##0_-;_-* "-"??_-;_-@_-</c:formatCode>
                <c:ptCount val="32"/>
                <c:pt idx="0">
                  <c:v>41821</c:v>
                </c:pt>
                <c:pt idx="1">
                  <c:v>32932</c:v>
                </c:pt>
                <c:pt idx="2">
                  <c:v>29333</c:v>
                </c:pt>
                <c:pt idx="3">
                  <c:v>16629</c:v>
                </c:pt>
                <c:pt idx="4">
                  <c:v>14975</c:v>
                </c:pt>
                <c:pt idx="5">
                  <c:v>13922</c:v>
                </c:pt>
                <c:pt idx="6">
                  <c:v>13346</c:v>
                </c:pt>
                <c:pt idx="7">
                  <c:v>12697</c:v>
                </c:pt>
                <c:pt idx="8">
                  <c:v>11610</c:v>
                </c:pt>
                <c:pt idx="9">
                  <c:v>11230</c:v>
                </c:pt>
                <c:pt idx="10">
                  <c:v>10433</c:v>
                </c:pt>
                <c:pt idx="11">
                  <c:v>10127</c:v>
                </c:pt>
                <c:pt idx="12">
                  <c:v>9579</c:v>
                </c:pt>
                <c:pt idx="13">
                  <c:v>9328</c:v>
                </c:pt>
                <c:pt idx="14">
                  <c:v>8508</c:v>
                </c:pt>
                <c:pt idx="15">
                  <c:v>7922</c:v>
                </c:pt>
                <c:pt idx="16">
                  <c:v>6959</c:v>
                </c:pt>
                <c:pt idx="17">
                  <c:v>6477</c:v>
                </c:pt>
                <c:pt idx="18">
                  <c:v>6400</c:v>
                </c:pt>
                <c:pt idx="19">
                  <c:v>5598</c:v>
                </c:pt>
                <c:pt idx="20">
                  <c:v>4857</c:v>
                </c:pt>
                <c:pt idx="21">
                  <c:v>4281</c:v>
                </c:pt>
                <c:pt idx="22">
                  <c:v>4033</c:v>
                </c:pt>
                <c:pt idx="23">
                  <c:v>3918</c:v>
                </c:pt>
                <c:pt idx="24">
                  <c:v>3704</c:v>
                </c:pt>
                <c:pt idx="25">
                  <c:v>3629</c:v>
                </c:pt>
                <c:pt idx="26">
                  <c:v>2746</c:v>
                </c:pt>
                <c:pt idx="27">
                  <c:v>2312</c:v>
                </c:pt>
                <c:pt idx="28">
                  <c:v>2237</c:v>
                </c:pt>
                <c:pt idx="29">
                  <c:v>1676</c:v>
                </c:pt>
                <c:pt idx="30">
                  <c:v>1065</c:v>
                </c:pt>
                <c:pt idx="31">
                  <c:v>943</c:v>
                </c:pt>
              </c:numCache>
            </c:numRef>
          </c:val>
        </c:ser>
        <c:dLbls>
          <c:showLegendKey val="0"/>
          <c:showVal val="1"/>
          <c:showCatName val="0"/>
          <c:showSerName val="0"/>
          <c:showPercent val="0"/>
          <c:showBubbleSize val="0"/>
        </c:dLbls>
        <c:gapWidth val="75"/>
        <c:axId val="101256576"/>
        <c:axId val="101278848"/>
      </c:barChart>
      <c:lineChart>
        <c:grouping val="standard"/>
        <c:varyColors val="0"/>
        <c:ser>
          <c:idx val="2"/>
          <c:order val="1"/>
          <c:tx>
            <c:strRef>
              <c:f>Hoja1!$I$1</c:f>
              <c:strCache>
                <c:ptCount val="1"/>
                <c:pt idx="0">
                  <c:v>% ACUM DISPONIBLE</c:v>
                </c:pt>
              </c:strCache>
            </c:strRef>
          </c:tx>
          <c:spPr>
            <a:ln>
              <a:solidFill>
                <a:schemeClr val="accent1"/>
              </a:solidFill>
            </a:ln>
          </c:spPr>
          <c:marker>
            <c:symbol val="none"/>
          </c:marker>
          <c:val>
            <c:numRef>
              <c:f>Hoja1!$I$2:$I$33</c:f>
              <c:numCache>
                <c:formatCode>0%</c:formatCode>
                <c:ptCount val="32"/>
                <c:pt idx="0">
                  <c:v>0.13266947310985416</c:v>
                </c:pt>
                <c:pt idx="1">
                  <c:v>0.23714021958778911</c:v>
                </c:pt>
                <c:pt idx="2">
                  <c:v>0.33019379685115802</c:v>
                </c:pt>
                <c:pt idx="3">
                  <c:v>0.38294625777614222</c:v>
                </c:pt>
                <c:pt idx="4">
                  <c:v>0.43045170623074797</c:v>
                </c:pt>
                <c:pt idx="5">
                  <c:v>0.47461670478734369</c:v>
                </c:pt>
                <c:pt idx="6">
                  <c:v>0.51695444869887408</c:v>
                </c:pt>
                <c:pt idx="7">
                  <c:v>0.55723335881761393</c:v>
                </c:pt>
                <c:pt idx="8">
                  <c:v>0.59406396025721142</c:v>
                </c:pt>
                <c:pt idx="9">
                  <c:v>0.62968908120180056</c:v>
                </c:pt>
                <c:pt idx="10">
                  <c:v>0.66278586542396423</c:v>
                </c:pt>
                <c:pt idx="11">
                  <c:v>0.69491192061593698</c:v>
                </c:pt>
                <c:pt idx="12">
                  <c:v>0.72529954604142399</c:v>
                </c:pt>
                <c:pt idx="13">
                  <c:v>0.75489091987678703</c:v>
                </c:pt>
                <c:pt idx="14">
                  <c:v>0.7818809936966058</c:v>
                </c:pt>
                <c:pt idx="15">
                  <c:v>0.80701208970043792</c:v>
                </c:pt>
                <c:pt idx="16">
                  <c:v>0.82908824434455153</c:v>
                </c:pt>
                <c:pt idx="17">
                  <c:v>0.84963534215025982</c:v>
                </c:pt>
                <c:pt idx="18">
                  <c:v>0.86993817153987429</c:v>
                </c:pt>
                <c:pt idx="19">
                  <c:v>0.88769680262160267</c:v>
                </c:pt>
                <c:pt idx="20">
                  <c:v>0.90310474673806473</c:v>
                </c:pt>
                <c:pt idx="21">
                  <c:v>0.91668543620946152</c:v>
                </c:pt>
                <c:pt idx="22">
                  <c:v>0.92947939104201072</c:v>
                </c:pt>
                <c:pt idx="23">
                  <c:v>0.9419085294089653</c:v>
                </c:pt>
                <c:pt idx="24">
                  <c:v>0.95365879191820468</c:v>
                </c:pt>
                <c:pt idx="25">
                  <c:v>0.9651711306455345</c:v>
                </c:pt>
                <c:pt idx="26">
                  <c:v>0.97388231338051601</c:v>
                </c:pt>
                <c:pt idx="27">
                  <c:v>0.98121671049751424</c:v>
                </c:pt>
                <c:pt idx="28">
                  <c:v>0.98831318383260292</c:v>
                </c:pt>
                <c:pt idx="29">
                  <c:v>0.9936299872790082</c:v>
                </c:pt>
                <c:pt idx="30">
                  <c:v>0.99700850498212368</c:v>
                </c:pt>
                <c:pt idx="31">
                  <c:v>0.99999999999999967</c:v>
                </c:pt>
              </c:numCache>
            </c:numRef>
          </c:val>
          <c:smooth val="0"/>
        </c:ser>
        <c:ser>
          <c:idx val="1"/>
          <c:order val="2"/>
          <c:tx>
            <c:strRef>
              <c:f>Hoja1!$H$1</c:f>
              <c:strCache>
                <c:ptCount val="1"/>
                <c:pt idx="0">
                  <c:v>% ACUM HECTÁREAS</c:v>
                </c:pt>
              </c:strCache>
            </c:strRef>
          </c:tx>
          <c:marker>
            <c:symbol val="none"/>
          </c:marker>
          <c:cat>
            <c:strRef>
              <c:f>Hoja1!$A$2:$A$33</c:f>
              <c:strCache>
                <c:ptCount val="32"/>
                <c:pt idx="0">
                  <c:v>NL</c:v>
                </c:pt>
                <c:pt idx="1">
                  <c:v>JAL</c:v>
                </c:pt>
                <c:pt idx="2">
                  <c:v>MEX</c:v>
                </c:pt>
                <c:pt idx="3">
                  <c:v>GTO</c:v>
                </c:pt>
                <c:pt idx="4">
                  <c:v>HGO</c:v>
                </c:pt>
                <c:pt idx="5">
                  <c:v>QROO</c:v>
                </c:pt>
                <c:pt idx="6">
                  <c:v>VER</c:v>
                </c:pt>
                <c:pt idx="7">
                  <c:v>QRO</c:v>
                </c:pt>
                <c:pt idx="8">
                  <c:v>BC</c:v>
                </c:pt>
                <c:pt idx="9">
                  <c:v>TAMPS</c:v>
                </c:pt>
                <c:pt idx="10">
                  <c:v>PUE</c:v>
                </c:pt>
                <c:pt idx="11">
                  <c:v>CHIH</c:v>
                </c:pt>
                <c:pt idx="12">
                  <c:v>SON</c:v>
                </c:pt>
                <c:pt idx="13">
                  <c:v>COAH</c:v>
                </c:pt>
                <c:pt idx="14">
                  <c:v>SIN</c:v>
                </c:pt>
                <c:pt idx="15">
                  <c:v>YUC</c:v>
                </c:pt>
                <c:pt idx="16">
                  <c:v>SLP</c:v>
                </c:pt>
                <c:pt idx="17">
                  <c:v>MOR</c:v>
                </c:pt>
                <c:pt idx="18">
                  <c:v>MICH</c:v>
                </c:pt>
                <c:pt idx="19">
                  <c:v>AGS</c:v>
                </c:pt>
                <c:pt idx="20">
                  <c:v>GRO</c:v>
                </c:pt>
                <c:pt idx="21">
                  <c:v>DF</c:v>
                </c:pt>
                <c:pt idx="22">
                  <c:v>DUR</c:v>
                </c:pt>
                <c:pt idx="23">
                  <c:v>COL</c:v>
                </c:pt>
                <c:pt idx="24">
                  <c:v>CHIS</c:v>
                </c:pt>
                <c:pt idx="25">
                  <c:v>NAY</c:v>
                </c:pt>
                <c:pt idx="26">
                  <c:v>BCS</c:v>
                </c:pt>
                <c:pt idx="27">
                  <c:v>OAX</c:v>
                </c:pt>
                <c:pt idx="28">
                  <c:v>TAB</c:v>
                </c:pt>
                <c:pt idx="29">
                  <c:v>ZAC</c:v>
                </c:pt>
                <c:pt idx="30">
                  <c:v>TLAX</c:v>
                </c:pt>
                <c:pt idx="31">
                  <c:v>CAMP</c:v>
                </c:pt>
              </c:strCache>
            </c:strRef>
          </c:cat>
          <c:val>
            <c:numRef>
              <c:f>Hoja1!$H$2:$H$33</c:f>
              <c:numCache>
                <c:formatCode>0%</c:formatCode>
                <c:ptCount val="32"/>
                <c:pt idx="0">
                  <c:v>4.4919859545310234E-2</c:v>
                </c:pt>
                <c:pt idx="1">
                  <c:v>9.0646599516540194E-2</c:v>
                </c:pt>
                <c:pt idx="2">
                  <c:v>0.32382908010251049</c:v>
                </c:pt>
                <c:pt idx="3">
                  <c:v>0.33362111164804964</c:v>
                </c:pt>
                <c:pt idx="4">
                  <c:v>0.34744703838500235</c:v>
                </c:pt>
                <c:pt idx="5">
                  <c:v>0.49165495361359113</c:v>
                </c:pt>
                <c:pt idx="6">
                  <c:v>0.50969829272223044</c:v>
                </c:pt>
                <c:pt idx="7">
                  <c:v>0.55644851385609373</c:v>
                </c:pt>
                <c:pt idx="8">
                  <c:v>0.73133713903056452</c:v>
                </c:pt>
                <c:pt idx="9">
                  <c:v>0.73772951288768607</c:v>
                </c:pt>
                <c:pt idx="10">
                  <c:v>0.74624117672523027</c:v>
                </c:pt>
                <c:pt idx="11">
                  <c:v>0.79407820461515499</c:v>
                </c:pt>
                <c:pt idx="12">
                  <c:v>0.86999297009829835</c:v>
                </c:pt>
                <c:pt idx="13">
                  <c:v>0.87971794997939634</c:v>
                </c:pt>
                <c:pt idx="14">
                  <c:v>0.88634831073356424</c:v>
                </c:pt>
                <c:pt idx="15">
                  <c:v>0.88732673708211562</c:v>
                </c:pt>
                <c:pt idx="16">
                  <c:v>0.88732673708211562</c:v>
                </c:pt>
                <c:pt idx="17">
                  <c:v>0.92941138352486918</c:v>
                </c:pt>
                <c:pt idx="18">
                  <c:v>0.92941138352486918</c:v>
                </c:pt>
                <c:pt idx="19">
                  <c:v>0.93167603628730711</c:v>
                </c:pt>
                <c:pt idx="20">
                  <c:v>0.93817838064427816</c:v>
                </c:pt>
                <c:pt idx="21">
                  <c:v>0.93862243485231689</c:v>
                </c:pt>
                <c:pt idx="22">
                  <c:v>0.94311088433373014</c:v>
                </c:pt>
                <c:pt idx="23">
                  <c:v>0.94311088433373014</c:v>
                </c:pt>
                <c:pt idx="24">
                  <c:v>0.95521371715938175</c:v>
                </c:pt>
                <c:pt idx="25">
                  <c:v>0.96129222087974564</c:v>
                </c:pt>
                <c:pt idx="26">
                  <c:v>0.99387052911765283</c:v>
                </c:pt>
                <c:pt idx="27">
                  <c:v>0.99512745927053037</c:v>
                </c:pt>
                <c:pt idx="28">
                  <c:v>1.0000000000000002</c:v>
                </c:pt>
                <c:pt idx="29">
                  <c:v>1.0000000000000002</c:v>
                </c:pt>
                <c:pt idx="30">
                  <c:v>1.0000000000000002</c:v>
                </c:pt>
                <c:pt idx="31">
                  <c:v>1.0000000000000002</c:v>
                </c:pt>
              </c:numCache>
            </c:numRef>
          </c:val>
          <c:smooth val="0"/>
        </c:ser>
        <c:dLbls>
          <c:showLegendKey val="0"/>
          <c:showVal val="0"/>
          <c:showCatName val="0"/>
          <c:showSerName val="0"/>
          <c:showPercent val="0"/>
          <c:showBubbleSize val="0"/>
        </c:dLbls>
        <c:marker val="1"/>
        <c:smooth val="0"/>
        <c:axId val="101282560"/>
        <c:axId val="101280768"/>
      </c:lineChart>
      <c:catAx>
        <c:axId val="101256576"/>
        <c:scaling>
          <c:orientation val="minMax"/>
        </c:scaling>
        <c:delete val="0"/>
        <c:axPos val="b"/>
        <c:majorTickMark val="none"/>
        <c:minorTickMark val="none"/>
        <c:tickLblPos val="nextTo"/>
        <c:crossAx val="101278848"/>
        <c:crosses val="autoZero"/>
        <c:auto val="1"/>
        <c:lblAlgn val="ctr"/>
        <c:lblOffset val="100"/>
        <c:noMultiLvlLbl val="0"/>
      </c:catAx>
      <c:valAx>
        <c:axId val="101278848"/>
        <c:scaling>
          <c:orientation val="minMax"/>
        </c:scaling>
        <c:delete val="0"/>
        <c:axPos val="l"/>
        <c:title>
          <c:tx>
            <c:rich>
              <a:bodyPr rot="-5400000" vert="horz"/>
              <a:lstStyle/>
              <a:p>
                <a:pPr>
                  <a:defRPr/>
                </a:pPr>
                <a:r>
                  <a:rPr lang="es-MX"/>
                  <a:t>viviendas</a:t>
                </a:r>
              </a:p>
            </c:rich>
          </c:tx>
          <c:overlay val="0"/>
        </c:title>
        <c:numFmt formatCode="_-* #,##0_-;\-* #,##0_-;_-* &quot;-&quot;??_-;_-@_-" sourceLinked="1"/>
        <c:majorTickMark val="none"/>
        <c:minorTickMark val="none"/>
        <c:tickLblPos val="nextTo"/>
        <c:crossAx val="101256576"/>
        <c:crosses val="autoZero"/>
        <c:crossBetween val="between"/>
      </c:valAx>
      <c:valAx>
        <c:axId val="101280768"/>
        <c:scaling>
          <c:orientation val="minMax"/>
          <c:max val="1"/>
        </c:scaling>
        <c:delete val="0"/>
        <c:axPos val="r"/>
        <c:numFmt formatCode="0%" sourceLinked="1"/>
        <c:majorTickMark val="out"/>
        <c:minorTickMark val="none"/>
        <c:tickLblPos val="nextTo"/>
        <c:crossAx val="101282560"/>
        <c:crosses val="max"/>
        <c:crossBetween val="between"/>
      </c:valAx>
      <c:catAx>
        <c:axId val="101282560"/>
        <c:scaling>
          <c:orientation val="minMax"/>
        </c:scaling>
        <c:delete val="1"/>
        <c:axPos val="b"/>
        <c:majorTickMark val="out"/>
        <c:minorTickMark val="none"/>
        <c:tickLblPos val="nextTo"/>
        <c:crossAx val="101280768"/>
        <c:crosses val="autoZero"/>
        <c:auto val="1"/>
        <c:lblAlgn val="ctr"/>
        <c:lblOffset val="100"/>
        <c:noMultiLvlLbl val="0"/>
      </c:catAx>
    </c:plotArea>
    <c:legend>
      <c:legendPos val="b"/>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s-MX" sz="1400" dirty="0" smtClean="0"/>
              <a:t>Desarrolladores</a:t>
            </a:r>
            <a:r>
              <a:rPr lang="es-MX" sz="1400" baseline="0" dirty="0" smtClean="0"/>
              <a:t> con reserva registrada (</a:t>
            </a:r>
            <a:r>
              <a:rPr lang="es-MX" sz="1400" baseline="0" dirty="0" err="1" smtClean="0"/>
              <a:t>Market</a:t>
            </a:r>
            <a:r>
              <a:rPr lang="es-MX" sz="1400" baseline="0" dirty="0" smtClean="0"/>
              <a:t> Share*)</a:t>
            </a:r>
            <a:endParaRPr lang="es-MX" sz="1400" dirty="0"/>
          </a:p>
        </c:rich>
      </c:tx>
      <c:overlay val="0"/>
    </c:title>
    <c:autoTitleDeleted val="0"/>
    <c:plotArea>
      <c:layout/>
      <c:pieChart>
        <c:varyColors val="1"/>
        <c:ser>
          <c:idx val="0"/>
          <c:order val="0"/>
          <c:dLbls>
            <c:showLegendKey val="0"/>
            <c:showVal val="0"/>
            <c:showCatName val="0"/>
            <c:showSerName val="0"/>
            <c:showPercent val="1"/>
            <c:showBubbleSize val="0"/>
            <c:showLeaderLines val="1"/>
          </c:dLbls>
          <c:cat>
            <c:strRef>
              <c:f>Hoja9!$G$18:$G$19</c:f>
              <c:strCache>
                <c:ptCount val="2"/>
                <c:pt idx="0">
                  <c:v>CON RESERVA REGISTRADA</c:v>
                </c:pt>
                <c:pt idx="1">
                  <c:v>RESTO</c:v>
                </c:pt>
              </c:strCache>
            </c:strRef>
          </c:cat>
          <c:val>
            <c:numRef>
              <c:f>Hoja9!$H$18:$H$19</c:f>
              <c:numCache>
                <c:formatCode>_-* #,##0_-;\-* #,##0_-;_-* "-"??_-;_-@_-</c:formatCode>
                <c:ptCount val="2"/>
                <c:pt idx="0">
                  <c:v>94524</c:v>
                </c:pt>
                <c:pt idx="1">
                  <c:v>200789</c:v>
                </c:pt>
              </c:numCache>
            </c:numRef>
          </c:val>
        </c:ser>
        <c:dLbls>
          <c:showLegendKey val="0"/>
          <c:showVal val="0"/>
          <c:showCatName val="0"/>
          <c:showSerName val="0"/>
          <c:showPercent val="1"/>
          <c:showBubbleSize val="0"/>
          <c:showLeaderLines val="1"/>
        </c:dLbls>
        <c:firstSliceAng val="0"/>
      </c:pieChart>
    </c:plotArea>
    <c:legend>
      <c:legendPos val="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DATA!$M$1</c:f>
              <c:strCache>
                <c:ptCount val="1"/>
                <c:pt idx="0">
                  <c:v>DEFICIT/SUPERHABIT</c:v>
                </c:pt>
              </c:strCache>
            </c:strRef>
          </c:tx>
          <c:invertIfNegative val="0"/>
          <c:dLbls>
            <c:txPr>
              <a:bodyPr rot="-5400000" vert="horz"/>
              <a:lstStyle/>
              <a:p>
                <a:pPr>
                  <a:defRPr/>
                </a:pPr>
                <a:endParaRPr lang="es-MX"/>
              </a:p>
            </c:txPr>
            <c:showLegendKey val="0"/>
            <c:showVal val="1"/>
            <c:showCatName val="0"/>
            <c:showSerName val="0"/>
            <c:showPercent val="0"/>
            <c:showBubbleSize val="0"/>
            <c:showLeaderLines val="0"/>
          </c:dLbls>
          <c:cat>
            <c:strRef>
              <c:f>DATA!$A$3:$A$34</c:f>
              <c:strCache>
                <c:ptCount val="32"/>
                <c:pt idx="0">
                  <c:v>AGS</c:v>
                </c:pt>
                <c:pt idx="1">
                  <c:v>BC</c:v>
                </c:pt>
                <c:pt idx="2">
                  <c:v>BCS</c:v>
                </c:pt>
                <c:pt idx="3">
                  <c:v>CAMP</c:v>
                </c:pt>
                <c:pt idx="4">
                  <c:v>CHIH</c:v>
                </c:pt>
                <c:pt idx="5">
                  <c:v>CHIS</c:v>
                </c:pt>
                <c:pt idx="6">
                  <c:v>COAH</c:v>
                </c:pt>
                <c:pt idx="7">
                  <c:v>COL</c:v>
                </c:pt>
                <c:pt idx="8">
                  <c:v>DF</c:v>
                </c:pt>
                <c:pt idx="9">
                  <c:v>DUR</c:v>
                </c:pt>
                <c:pt idx="10">
                  <c:v>GRO</c:v>
                </c:pt>
                <c:pt idx="11">
                  <c:v>GTO</c:v>
                </c:pt>
                <c:pt idx="12">
                  <c:v>HGO</c:v>
                </c:pt>
                <c:pt idx="13">
                  <c:v>JAL</c:v>
                </c:pt>
                <c:pt idx="14">
                  <c:v>MEX</c:v>
                </c:pt>
                <c:pt idx="15">
                  <c:v>MICH</c:v>
                </c:pt>
                <c:pt idx="16">
                  <c:v>MOR</c:v>
                </c:pt>
                <c:pt idx="17">
                  <c:v>NAY</c:v>
                </c:pt>
                <c:pt idx="18">
                  <c:v>NL</c:v>
                </c:pt>
                <c:pt idx="19">
                  <c:v>OAX</c:v>
                </c:pt>
                <c:pt idx="20">
                  <c:v>PUE</c:v>
                </c:pt>
                <c:pt idx="21">
                  <c:v>QRO</c:v>
                </c:pt>
                <c:pt idx="22">
                  <c:v>QROO</c:v>
                </c:pt>
                <c:pt idx="23">
                  <c:v>SIN</c:v>
                </c:pt>
                <c:pt idx="24">
                  <c:v>SLP</c:v>
                </c:pt>
                <c:pt idx="25">
                  <c:v>SON</c:v>
                </c:pt>
                <c:pt idx="26">
                  <c:v>TAB</c:v>
                </c:pt>
                <c:pt idx="27">
                  <c:v>TAMPS</c:v>
                </c:pt>
                <c:pt idx="28">
                  <c:v>TLAX</c:v>
                </c:pt>
                <c:pt idx="29">
                  <c:v>VER</c:v>
                </c:pt>
                <c:pt idx="30">
                  <c:v>YUC</c:v>
                </c:pt>
                <c:pt idx="31">
                  <c:v>ZAC</c:v>
                </c:pt>
              </c:strCache>
            </c:strRef>
          </c:cat>
          <c:val>
            <c:numRef>
              <c:f>DATA!$M$3:$M$34</c:f>
              <c:numCache>
                <c:formatCode>_-* #,##0_-;\-* #,##0_-;_-* "-"??_-;_-@_-</c:formatCode>
                <c:ptCount val="32"/>
                <c:pt idx="0">
                  <c:v>9.3800000000001091</c:v>
                </c:pt>
                <c:pt idx="1">
                  <c:v>-12369.119999999999</c:v>
                </c:pt>
                <c:pt idx="2">
                  <c:v>-80.799999999999955</c:v>
                </c:pt>
                <c:pt idx="3">
                  <c:v>-743.96</c:v>
                </c:pt>
                <c:pt idx="4">
                  <c:v>-2472.58</c:v>
                </c:pt>
                <c:pt idx="5">
                  <c:v>706.76000000000022</c:v>
                </c:pt>
                <c:pt idx="6">
                  <c:v>4316.18</c:v>
                </c:pt>
                <c:pt idx="7">
                  <c:v>-4040.14</c:v>
                </c:pt>
                <c:pt idx="8">
                  <c:v>-1460.46</c:v>
                </c:pt>
                <c:pt idx="9">
                  <c:v>305.84000000000015</c:v>
                </c:pt>
                <c:pt idx="10">
                  <c:v>-7308.98</c:v>
                </c:pt>
                <c:pt idx="11">
                  <c:v>11102.52</c:v>
                </c:pt>
                <c:pt idx="12">
                  <c:v>3756.9599999999991</c:v>
                </c:pt>
                <c:pt idx="13">
                  <c:v>2264.0600000000013</c:v>
                </c:pt>
                <c:pt idx="14">
                  <c:v>-3814.4399999999987</c:v>
                </c:pt>
                <c:pt idx="15">
                  <c:v>-211.80000000000018</c:v>
                </c:pt>
                <c:pt idx="16">
                  <c:v>1795.3000000000002</c:v>
                </c:pt>
                <c:pt idx="17">
                  <c:v>-27.039999999999964</c:v>
                </c:pt>
                <c:pt idx="18">
                  <c:v>-410.80000000000291</c:v>
                </c:pt>
                <c:pt idx="19">
                  <c:v>1034.3399999999999</c:v>
                </c:pt>
                <c:pt idx="20">
                  <c:v>-328.44000000000051</c:v>
                </c:pt>
                <c:pt idx="21">
                  <c:v>-1106.9400000000005</c:v>
                </c:pt>
                <c:pt idx="22">
                  <c:v>-704.55999999999949</c:v>
                </c:pt>
                <c:pt idx="23">
                  <c:v>1014.9400000000005</c:v>
                </c:pt>
                <c:pt idx="24">
                  <c:v>52.279999999999745</c:v>
                </c:pt>
                <c:pt idx="25">
                  <c:v>-4203.76</c:v>
                </c:pt>
                <c:pt idx="26">
                  <c:v>-1945.02</c:v>
                </c:pt>
                <c:pt idx="27">
                  <c:v>-6810.58</c:v>
                </c:pt>
                <c:pt idx="28">
                  <c:v>-5.3999999999999773</c:v>
                </c:pt>
                <c:pt idx="29">
                  <c:v>-3041.0400000000009</c:v>
                </c:pt>
                <c:pt idx="30">
                  <c:v>1549.1599999999999</c:v>
                </c:pt>
                <c:pt idx="31">
                  <c:v>-408.63999999999987</c:v>
                </c:pt>
              </c:numCache>
            </c:numRef>
          </c:val>
        </c:ser>
        <c:dLbls>
          <c:showLegendKey val="0"/>
          <c:showVal val="1"/>
          <c:showCatName val="0"/>
          <c:showSerName val="0"/>
          <c:showPercent val="0"/>
          <c:showBubbleSize val="0"/>
        </c:dLbls>
        <c:gapWidth val="75"/>
        <c:axId val="101017088"/>
        <c:axId val="101028224"/>
      </c:barChart>
      <c:catAx>
        <c:axId val="101017088"/>
        <c:scaling>
          <c:orientation val="minMax"/>
        </c:scaling>
        <c:delete val="0"/>
        <c:axPos val="b"/>
        <c:majorTickMark val="none"/>
        <c:minorTickMark val="none"/>
        <c:tickLblPos val="nextTo"/>
        <c:crossAx val="101028224"/>
        <c:crosses val="autoZero"/>
        <c:auto val="1"/>
        <c:lblAlgn val="ctr"/>
        <c:lblOffset val="100"/>
        <c:noMultiLvlLbl val="0"/>
      </c:catAx>
      <c:valAx>
        <c:axId val="101028224"/>
        <c:scaling>
          <c:orientation val="minMax"/>
        </c:scaling>
        <c:delete val="0"/>
        <c:axPos val="l"/>
        <c:numFmt formatCode="_-* #,##0_-;\-* #,##0_-;_-* &quot;-&quot;??_-;_-@_-" sourceLinked="1"/>
        <c:majorTickMark val="none"/>
        <c:minorTickMark val="none"/>
        <c:tickLblPos val="nextTo"/>
        <c:crossAx val="101017088"/>
        <c:crosses val="autoZero"/>
        <c:crossBetween val="between"/>
      </c:valAx>
    </c:plotArea>
    <c:legend>
      <c:legendPos val="b"/>
      <c:overlay val="0"/>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0.14163</cdr:x>
      <cdr:y>0</cdr:y>
    </cdr:from>
    <cdr:to>
      <cdr:x>0.94278</cdr:x>
      <cdr:y>0.10149</cdr:y>
    </cdr:to>
    <cdr:sp macro="" textlink="">
      <cdr:nvSpPr>
        <cdr:cNvPr id="2" name="1 Título"/>
        <cdr:cNvSpPr txBox="1">
          <a:spLocks xmlns:a="http://schemas.openxmlformats.org/drawingml/2006/main"/>
        </cdr:cNvSpPr>
      </cdr:nvSpPr>
      <cdr:spPr>
        <a:xfrm xmlns:a="http://schemas.openxmlformats.org/drawingml/2006/main">
          <a:off x="1223677" y="-1196753"/>
          <a:ext cx="6921997" cy="423862"/>
        </a:xfrm>
        <a:prstGeom xmlns:a="http://schemas.openxmlformats.org/drawingml/2006/main" prst="rect">
          <a:avLst/>
        </a:prstGeom>
      </cdr:spPr>
      <cdr:txBody>
        <a:bodyPr xmlns:a="http://schemas.openxmlformats.org/drawingml/2006/main" vert="horz" lIns="91440" tIns="45720" rIns="91440" bIns="45720" rtlCol="0" anchor="ctr">
          <a:noAutofit/>
        </a:bodyPr>
        <a:lstStyle xmlns:a="http://schemas.openxmlformats.org/drawingml/2006/main">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s-MX" b="1" dirty="0" smtClean="0">
              <a:solidFill>
                <a:schemeClr val="tx1">
                  <a:lumMod val="50000"/>
                  <a:lumOff val="50000"/>
                </a:schemeClr>
              </a:solidFill>
            </a:rPr>
            <a:t>  </a:t>
          </a:r>
          <a:r>
            <a:rPr lang="es-MX" sz="2000" b="1" dirty="0" smtClean="0">
              <a:solidFill>
                <a:schemeClr val="tx1">
                  <a:lumMod val="50000"/>
                  <a:lumOff val="50000"/>
                </a:schemeClr>
              </a:solidFill>
            </a:rPr>
            <a:t>Inicios de Verificación de Obra</a:t>
          </a:r>
          <a:endParaRPr lang="es-MX" sz="2000" b="1" dirty="0">
            <a:solidFill>
              <a:schemeClr val="tx1">
                <a:lumMod val="50000"/>
                <a:lumOff val="50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0.30435</cdr:x>
      <cdr:y>0.73786</cdr:y>
    </cdr:from>
    <cdr:to>
      <cdr:x>0.98912</cdr:x>
      <cdr:y>0.82003</cdr:y>
    </cdr:to>
    <cdr:sp macro="" textlink="">
      <cdr:nvSpPr>
        <cdr:cNvPr id="2" name="2 CuadroTexto"/>
        <cdr:cNvSpPr txBox="1"/>
      </cdr:nvSpPr>
      <cdr:spPr>
        <a:xfrm xmlns:a="http://schemas.openxmlformats.org/drawingml/2006/main">
          <a:off x="2688377" y="3040306"/>
          <a:ext cx="6048672"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s-MX" sz="1600" dirty="0" smtClean="0"/>
            <a:t>Se estima que 28,498 viviendas alcanzarán la marca de habitabilidad</a:t>
          </a:r>
          <a:endParaRPr lang="es-MX"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A275BAF-99FB-4979-A619-D66193AC06F0}" type="datetimeFigureOut">
              <a:rPr lang="es-MX" smtClean="0"/>
              <a:t>22/05/2013</a:t>
            </a:fld>
            <a:endParaRPr lang="es-MX" dirty="0"/>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56D6406-0884-4B58-865C-81B85024E2B0}" type="slidenum">
              <a:rPr lang="es-MX" smtClean="0"/>
              <a:t>‹Nº›</a:t>
            </a:fld>
            <a:endParaRPr lang="es-MX" dirty="0"/>
          </a:p>
        </p:txBody>
      </p:sp>
    </p:spTree>
    <p:extLst>
      <p:ext uri="{BB962C8B-B14F-4D97-AF65-F5344CB8AC3E}">
        <p14:creationId xmlns:p14="http://schemas.microsoft.com/office/powerpoint/2010/main" val="375996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1</a:t>
            </a:fld>
            <a:endParaRPr lang="es-MX" dirty="0"/>
          </a:p>
        </p:txBody>
      </p:sp>
    </p:spTree>
    <p:extLst>
      <p:ext uri="{BB962C8B-B14F-4D97-AF65-F5344CB8AC3E}">
        <p14:creationId xmlns:p14="http://schemas.microsoft.com/office/powerpoint/2010/main" val="1414572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10</a:t>
            </a:fld>
            <a:endParaRPr lang="es-MX" dirty="0"/>
          </a:p>
        </p:txBody>
      </p:sp>
    </p:spTree>
    <p:extLst>
      <p:ext uri="{BB962C8B-B14F-4D97-AF65-F5344CB8AC3E}">
        <p14:creationId xmlns:p14="http://schemas.microsoft.com/office/powerpoint/2010/main" val="2320379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47,760</a:t>
            </a:r>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11</a:t>
            </a:fld>
            <a:endParaRPr lang="es-MX" dirty="0"/>
          </a:p>
        </p:txBody>
      </p:sp>
    </p:spTree>
    <p:extLst>
      <p:ext uri="{BB962C8B-B14F-4D97-AF65-F5344CB8AC3E}">
        <p14:creationId xmlns:p14="http://schemas.microsoft.com/office/powerpoint/2010/main" val="1255611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smtClean="0"/>
          </a:p>
          <a:p>
            <a:endParaRPr lang="es-MX" dirty="0" smtClean="0"/>
          </a:p>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2</a:t>
            </a:fld>
            <a:endParaRPr lang="es-MX" dirty="0"/>
          </a:p>
        </p:txBody>
      </p:sp>
    </p:spTree>
    <p:extLst>
      <p:ext uri="{BB962C8B-B14F-4D97-AF65-F5344CB8AC3E}">
        <p14:creationId xmlns:p14="http://schemas.microsoft.com/office/powerpoint/2010/main" val="383517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3</a:t>
            </a:fld>
            <a:endParaRPr lang="es-MX" dirty="0"/>
          </a:p>
        </p:txBody>
      </p:sp>
    </p:spTree>
    <p:extLst>
      <p:ext uri="{BB962C8B-B14F-4D97-AF65-F5344CB8AC3E}">
        <p14:creationId xmlns:p14="http://schemas.microsoft.com/office/powerpoint/2010/main" val="2151470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4</a:t>
            </a:fld>
            <a:endParaRPr lang="es-MX" dirty="0"/>
          </a:p>
        </p:txBody>
      </p:sp>
    </p:spTree>
    <p:extLst>
      <p:ext uri="{BB962C8B-B14F-4D97-AF65-F5344CB8AC3E}">
        <p14:creationId xmlns:p14="http://schemas.microsoft.com/office/powerpoint/2010/main" val="55015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baseline="0" dirty="0" smtClean="0"/>
              <a:t> </a:t>
            </a:r>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5</a:t>
            </a:fld>
            <a:endParaRPr lang="es-MX" dirty="0"/>
          </a:p>
        </p:txBody>
      </p:sp>
    </p:spTree>
    <p:extLst>
      <p:ext uri="{BB962C8B-B14F-4D97-AF65-F5344CB8AC3E}">
        <p14:creationId xmlns:p14="http://schemas.microsoft.com/office/powerpoint/2010/main" val="2799534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6</a:t>
            </a:fld>
            <a:endParaRPr lang="es-MX" dirty="0"/>
          </a:p>
        </p:txBody>
      </p:sp>
    </p:spTree>
    <p:extLst>
      <p:ext uri="{BB962C8B-B14F-4D97-AF65-F5344CB8AC3E}">
        <p14:creationId xmlns:p14="http://schemas.microsoft.com/office/powerpoint/2010/main" val="1661239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7</a:t>
            </a:fld>
            <a:endParaRPr lang="es-MX" dirty="0"/>
          </a:p>
        </p:txBody>
      </p:sp>
    </p:spTree>
    <p:extLst>
      <p:ext uri="{BB962C8B-B14F-4D97-AF65-F5344CB8AC3E}">
        <p14:creationId xmlns:p14="http://schemas.microsoft.com/office/powerpoint/2010/main" val="2320379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8</a:t>
            </a:fld>
            <a:endParaRPr lang="es-MX" dirty="0"/>
          </a:p>
        </p:txBody>
      </p:sp>
    </p:spTree>
    <p:extLst>
      <p:ext uri="{BB962C8B-B14F-4D97-AF65-F5344CB8AC3E}">
        <p14:creationId xmlns:p14="http://schemas.microsoft.com/office/powerpoint/2010/main" val="1661239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9</a:t>
            </a:fld>
            <a:endParaRPr lang="es-MX" dirty="0"/>
          </a:p>
        </p:txBody>
      </p:sp>
    </p:spTree>
    <p:extLst>
      <p:ext uri="{BB962C8B-B14F-4D97-AF65-F5344CB8AC3E}">
        <p14:creationId xmlns:p14="http://schemas.microsoft.com/office/powerpoint/2010/main" val="2320379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008000" y="3240000"/>
            <a:ext cx="7200000" cy="1440000"/>
          </a:xfrm>
        </p:spPr>
        <p:txBody>
          <a:bodyPr anchor="b"/>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008000" y="4824000"/>
            <a:ext cx="7200000" cy="7200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cxnSp>
        <p:nvCxnSpPr>
          <p:cNvPr id="9" name="8 Conector recto"/>
          <p:cNvCxnSpPr/>
          <p:nvPr userDrawn="1"/>
        </p:nvCxnSpPr>
        <p:spPr>
          <a:xfrm>
            <a:off x="1008000" y="4752000"/>
            <a:ext cx="72000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D8610E5-6178-4395-AE51-967C3C180079}" type="datetime1">
              <a:rPr lang="es-ES" smtClean="0"/>
              <a:t>22/05/2013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7956376" y="6356350"/>
            <a:ext cx="730424"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C7C569C8-68ED-48D5-A88D-2EDC8A3E769F}" type="datetime1">
              <a:rPr lang="es-ES" smtClean="0"/>
              <a:t>22/05/2013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51F98E22-3694-4A1B-AD8A-EFC44D6AE96B}" type="datetime1">
              <a:rPr lang="es-ES" smtClean="0"/>
              <a:t>22/05/2013</a:t>
            </a:fld>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631D4B7E-F176-427F-883C-43E891A96AA1}" type="datetime1">
              <a:rPr lang="es-ES" smtClean="0"/>
              <a:t>22/05/2013</a:t>
            </a:fld>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60C1ECA3-2EFD-4E9F-8FC3-98AB3CDE3C21}" type="datetime1">
              <a:rPr lang="es-ES" smtClean="0"/>
              <a:t>22/05/2013</a:t>
            </a:fld>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32000" y="1080000"/>
            <a:ext cx="2880000" cy="720000"/>
          </a:xfrm>
        </p:spPr>
        <p:txBody>
          <a:bodyPr anchor="b"/>
          <a:lstStyle>
            <a:lvl1pPr algn="l">
              <a:defRPr sz="2000" b="1"/>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3600000" y="1080000"/>
            <a:ext cx="5112000" cy="5400000"/>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texto"/>
          <p:cNvSpPr>
            <a:spLocks noGrp="1"/>
          </p:cNvSpPr>
          <p:nvPr>
            <p:ph type="body" sz="half" idx="2"/>
          </p:nvPr>
        </p:nvSpPr>
        <p:spPr>
          <a:xfrm>
            <a:off x="432000" y="1872000"/>
            <a:ext cx="2880000" cy="4608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56FF6683-86FF-42C0-8725-7DCA51F39F5D}" type="datetime1">
              <a:rPr lang="es-ES" smtClean="0"/>
              <a:t>22/05/2013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C:\Users\Public\Pictures\Logos\RUV.jpg"/>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8033425" y="260648"/>
            <a:ext cx="1110575" cy="576000"/>
          </a:xfrm>
          <a:prstGeom prst="rect">
            <a:avLst/>
          </a:prstGeom>
          <a:noFill/>
          <a:extLst>
            <a:ext uri="{909E8E84-426E-40DD-AFC4-6F175D3DCCD1}">
              <a14:hiddenFill xmlns:a14="http://schemas.microsoft.com/office/drawing/2010/main">
                <a:solidFill>
                  <a:srgbClr val="FFFFFF"/>
                </a:solidFill>
              </a14:hiddenFill>
            </a:ext>
          </a:extLst>
        </p:spPr>
      </p:pic>
      <p:sp>
        <p:nvSpPr>
          <p:cNvPr id="2" name="1 Marcador de título"/>
          <p:cNvSpPr>
            <a:spLocks noGrp="1"/>
          </p:cNvSpPr>
          <p:nvPr>
            <p:ph type="title"/>
          </p:nvPr>
        </p:nvSpPr>
        <p:spPr>
          <a:xfrm>
            <a:off x="107504" y="260720"/>
            <a:ext cx="7920000" cy="648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32000" y="1080000"/>
            <a:ext cx="8280000" cy="54000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cxnSp>
        <p:nvCxnSpPr>
          <p:cNvPr id="5" name="4 Conector recto"/>
          <p:cNvCxnSpPr/>
          <p:nvPr userDrawn="1"/>
        </p:nvCxnSpPr>
        <p:spPr>
          <a:xfrm>
            <a:off x="0" y="1052736"/>
            <a:ext cx="91440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hf hdr="0" ftr="0" dt="0"/>
  <p:txStyles>
    <p:titleStyle>
      <a:lvl1pPr algn="ctr" defTabSz="914400" rtl="0" eaLnBrk="1" latinLnBrk="0" hangingPunct="1">
        <a:spcBef>
          <a:spcPct val="0"/>
        </a:spcBef>
        <a:buNone/>
        <a:defRPr sz="2800" kern="1200">
          <a:solidFill>
            <a:schemeClr val="tx1"/>
          </a:solidFill>
          <a:latin typeface="+mj-lt"/>
          <a:ea typeface="+mj-ea"/>
          <a:cs typeface="+mj-cs"/>
        </a:defRPr>
      </a:lvl1pPr>
    </p:titleStyle>
    <p:bodyStyle>
      <a:lvl1pPr marL="270000" indent="-270000" algn="l" defTabSz="914400" rtl="0" eaLnBrk="1" latinLnBrk="0" hangingPunct="1">
        <a:spcBef>
          <a:spcPts val="1200"/>
        </a:spcBef>
        <a:buFont typeface="Arial" pitchFamily="34" charset="0"/>
        <a:buChar char="•"/>
        <a:defRPr sz="2000" kern="1200">
          <a:solidFill>
            <a:schemeClr val="tx1">
              <a:lumMod val="85000"/>
              <a:lumOff val="15000"/>
            </a:schemeClr>
          </a:solidFill>
          <a:latin typeface="+mn-lt"/>
          <a:ea typeface="+mn-ea"/>
          <a:cs typeface="+mn-cs"/>
        </a:defRPr>
      </a:lvl1pPr>
      <a:lvl2pPr marL="540000" indent="-270000" algn="l" defTabSz="914400" rtl="0" eaLnBrk="1" latinLnBrk="0" hangingPunct="1">
        <a:spcBef>
          <a:spcPts val="600"/>
        </a:spcBef>
        <a:buFont typeface="Arial" pitchFamily="34" charset="0"/>
        <a:buChar char="–"/>
        <a:defRPr sz="2000" kern="1200">
          <a:solidFill>
            <a:schemeClr val="tx1">
              <a:lumMod val="85000"/>
              <a:lumOff val="15000"/>
            </a:schemeClr>
          </a:solidFill>
          <a:latin typeface="+mn-lt"/>
          <a:ea typeface="+mn-ea"/>
          <a:cs typeface="+mn-cs"/>
        </a:defRPr>
      </a:lvl2pPr>
      <a:lvl3pPr marL="808038" indent="-270000" algn="l" defTabSz="914400" rtl="0" eaLnBrk="1" latinLnBrk="0" hangingPunct="1">
        <a:spcBef>
          <a:spcPts val="300"/>
        </a:spcBef>
        <a:buFont typeface="Arial" pitchFamily="34" charset="0"/>
        <a:buChar char="•"/>
        <a:defRPr sz="2000" kern="1200">
          <a:solidFill>
            <a:schemeClr val="tx1">
              <a:lumMod val="85000"/>
              <a:lumOff val="15000"/>
            </a:schemeClr>
          </a:solidFill>
          <a:latin typeface="+mn-lt"/>
          <a:ea typeface="+mn-ea"/>
          <a:cs typeface="+mn-cs"/>
        </a:defRPr>
      </a:lvl3pPr>
      <a:lvl4pPr marL="1080000" indent="-270000" algn="l" defTabSz="914400" rtl="0" eaLnBrk="1" latinLnBrk="0" hangingPunct="1">
        <a:spcBef>
          <a:spcPts val="200"/>
        </a:spcBef>
        <a:buFont typeface="Arial" pitchFamily="34" charset="0"/>
        <a:buChar char="–"/>
        <a:defRPr sz="2000" kern="1200">
          <a:solidFill>
            <a:schemeClr val="tx1">
              <a:lumMod val="85000"/>
              <a:lumOff val="15000"/>
            </a:schemeClr>
          </a:solidFill>
          <a:latin typeface="+mn-lt"/>
          <a:ea typeface="+mn-ea"/>
          <a:cs typeface="+mn-cs"/>
        </a:defRPr>
      </a:lvl4pPr>
      <a:lvl5pPr marL="1350000" indent="-270000" algn="l" defTabSz="914400" rtl="0" eaLnBrk="1" latinLnBrk="0" hangingPunct="1">
        <a:spcBef>
          <a:spcPts val="0"/>
        </a:spcBef>
        <a:buFont typeface="Arial" pitchFamily="34" charset="0"/>
        <a:buChar char="»"/>
        <a:defRPr sz="20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Comisión Nacional Mixta de Desarrolladores</a:t>
            </a:r>
            <a:endParaRPr lang="es-ES" dirty="0"/>
          </a:p>
        </p:txBody>
      </p:sp>
      <p:sp>
        <p:nvSpPr>
          <p:cNvPr id="3" name="2 Subtítulo"/>
          <p:cNvSpPr>
            <a:spLocks noGrp="1"/>
          </p:cNvSpPr>
          <p:nvPr>
            <p:ph type="subTitle" idx="1"/>
          </p:nvPr>
        </p:nvSpPr>
        <p:spPr>
          <a:xfrm>
            <a:off x="1008000" y="4824000"/>
            <a:ext cx="7200000" cy="1197288"/>
          </a:xfrm>
        </p:spPr>
        <p:txBody>
          <a:bodyPr>
            <a:normAutofit lnSpcReduction="10000"/>
          </a:bodyPr>
          <a:lstStyle/>
          <a:p>
            <a:r>
              <a:rPr lang="es-MX" dirty="0" smtClean="0"/>
              <a:t>marzo 2013</a:t>
            </a:r>
          </a:p>
          <a:p>
            <a:r>
              <a:rPr lang="es-ES" sz="1600" dirty="0" smtClean="0"/>
              <a:t>Corte de información: febrero 28, 2013</a:t>
            </a:r>
          </a:p>
          <a:p>
            <a:r>
              <a:rPr lang="es-ES" sz="1600" dirty="0" smtClean="0"/>
              <a:t>Fuente: DW RUV</a:t>
            </a:r>
          </a:p>
          <a:p>
            <a:endParaRPr lang="es-E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84" y="188640"/>
            <a:ext cx="8085508" cy="847725"/>
          </a:xfrm>
        </p:spPr>
        <p:txBody>
          <a:bodyPr/>
          <a:lstStyle/>
          <a:p>
            <a:pPr algn="just"/>
            <a:r>
              <a:rPr lang="es-MX" sz="2000" b="1" dirty="0" smtClean="0">
                <a:solidFill>
                  <a:schemeClr val="tx1">
                    <a:lumMod val="50000"/>
                    <a:lumOff val="50000"/>
                  </a:schemeClr>
                </a:solidFill>
              </a:rPr>
              <a:t>Cuatro entidades presentarán una cantidad importante de vivienda terminada en espera de crédito para el siguiente año</a:t>
            </a:r>
            <a:endParaRPr lang="es-MX" sz="22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10</a:t>
            </a:fld>
            <a:endParaRPr lang="es-ES" dirty="0"/>
          </a:p>
        </p:txBody>
      </p:sp>
      <p:sp>
        <p:nvSpPr>
          <p:cNvPr id="6" name="5 CuadroTexto"/>
          <p:cNvSpPr txBox="1"/>
          <p:nvPr/>
        </p:nvSpPr>
        <p:spPr>
          <a:xfrm>
            <a:off x="107504" y="6381328"/>
            <a:ext cx="8136904" cy="338554"/>
          </a:xfrm>
          <a:prstGeom prst="rect">
            <a:avLst/>
          </a:prstGeom>
          <a:noFill/>
        </p:spPr>
        <p:txBody>
          <a:bodyPr wrap="square" rtlCol="0">
            <a:spAutoFit/>
          </a:bodyPr>
          <a:lstStyle/>
          <a:p>
            <a:r>
              <a:rPr lang="es-MX" sz="1600" b="1" dirty="0" smtClean="0"/>
              <a:t>Fuente: </a:t>
            </a:r>
            <a:r>
              <a:rPr lang="es-MX" sz="1600" dirty="0" smtClean="0"/>
              <a:t>metas </a:t>
            </a:r>
            <a:r>
              <a:rPr lang="es-MX" sz="1600" dirty="0" err="1" smtClean="0"/>
              <a:t>Infonavit</a:t>
            </a:r>
            <a:r>
              <a:rPr lang="es-MX" sz="1600" dirty="0" smtClean="0"/>
              <a:t> 2013 línea II </a:t>
            </a:r>
            <a:endParaRPr lang="es-MX" sz="1600" dirty="0"/>
          </a:p>
        </p:txBody>
      </p:sp>
      <p:graphicFrame>
        <p:nvGraphicFramePr>
          <p:cNvPr id="7" name="1 Gráfico"/>
          <p:cNvGraphicFramePr>
            <a:graphicFrameLocks noGrp="1"/>
          </p:cNvGraphicFramePr>
          <p:nvPr>
            <p:extLst>
              <p:ext uri="{D42A27DB-BD31-4B8C-83A1-F6EECF244321}">
                <p14:modId xmlns:p14="http://schemas.microsoft.com/office/powerpoint/2010/main" val="2619158553"/>
              </p:ext>
            </p:extLst>
          </p:nvPr>
        </p:nvGraphicFramePr>
        <p:xfrm>
          <a:off x="238125" y="1268760"/>
          <a:ext cx="8667750" cy="51125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1947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vert="horz" lIns="91440" tIns="45720" rIns="91440" bIns="45720" rtlCol="0" anchor="ctr">
            <a:noAutofit/>
          </a:bodyPr>
          <a:lstStyle/>
          <a:p>
            <a:r>
              <a:rPr lang="es-MX" sz="2600" b="1" dirty="0">
                <a:solidFill>
                  <a:schemeClr val="tx1">
                    <a:lumMod val="50000"/>
                    <a:lumOff val="50000"/>
                  </a:schemeClr>
                </a:solidFill>
              </a:rPr>
              <a:t>Conclusiones</a:t>
            </a: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11</a:t>
            </a:fld>
            <a:endParaRPr lang="es-ES" dirty="0"/>
          </a:p>
        </p:txBody>
      </p:sp>
      <p:sp>
        <p:nvSpPr>
          <p:cNvPr id="5" name="4 CuadroTexto"/>
          <p:cNvSpPr txBox="1"/>
          <p:nvPr/>
        </p:nvSpPr>
        <p:spPr>
          <a:xfrm>
            <a:off x="251520" y="1340768"/>
            <a:ext cx="8712968" cy="1754326"/>
          </a:xfrm>
          <a:prstGeom prst="rect">
            <a:avLst/>
          </a:prstGeom>
          <a:noFill/>
        </p:spPr>
        <p:txBody>
          <a:bodyPr wrap="square" rtlCol="0">
            <a:spAutoFit/>
          </a:bodyPr>
          <a:lstStyle/>
          <a:p>
            <a:pPr marL="285750" indent="-285750" algn="just">
              <a:buFont typeface="Arial" pitchFamily="34" charset="0"/>
              <a:buChar char="•"/>
            </a:pPr>
            <a:r>
              <a:rPr lang="es-MX" dirty="0" smtClean="0"/>
              <a:t>Es evidente la conservación del ritmo de emisión de vivienda habitable que promete 2013, aunque en menor proporción  </a:t>
            </a:r>
            <a:r>
              <a:rPr lang="es-MX" b="1" dirty="0" smtClean="0"/>
              <a:t>-5.6% </a:t>
            </a:r>
            <a:r>
              <a:rPr lang="es-MX" dirty="0" smtClean="0"/>
              <a:t>respectivamente al acumulado del último año.</a:t>
            </a:r>
          </a:p>
          <a:p>
            <a:endParaRPr lang="es-MX" dirty="0"/>
          </a:p>
          <a:p>
            <a:pPr marL="285750" indent="-285750" algn="just">
              <a:buFont typeface="Arial" pitchFamily="34" charset="0"/>
              <a:buChar char="•"/>
            </a:pPr>
            <a:r>
              <a:rPr lang="es-MX" dirty="0" smtClean="0"/>
              <a:t>Lo anterior se refleja en una sincronía entre la disminución presentada para nuevas entradas de vivienda, junto </a:t>
            </a:r>
            <a:r>
              <a:rPr lang="es-MX" dirty="0"/>
              <a:t>a</a:t>
            </a:r>
            <a:r>
              <a:rPr lang="es-MX" dirty="0" smtClean="0"/>
              <a:t>l consumo de inventario existente </a:t>
            </a:r>
            <a:endParaRPr lang="es-MX" dirty="0"/>
          </a:p>
        </p:txBody>
      </p:sp>
      <p:sp>
        <p:nvSpPr>
          <p:cNvPr id="6" name="5 Rectángulo"/>
          <p:cNvSpPr/>
          <p:nvPr/>
        </p:nvSpPr>
        <p:spPr>
          <a:xfrm>
            <a:off x="1379058" y="3212976"/>
            <a:ext cx="3096344" cy="172819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MX" b="1" dirty="0" smtClean="0">
                <a:solidFill>
                  <a:schemeClr val="tx1">
                    <a:lumMod val="50000"/>
                    <a:lumOff val="50000"/>
                  </a:schemeClr>
                </a:solidFill>
              </a:rPr>
              <a:t>-19</a:t>
            </a:r>
            <a:r>
              <a:rPr lang="es-MX" b="1" dirty="0">
                <a:solidFill>
                  <a:schemeClr val="tx1">
                    <a:lumMod val="50000"/>
                    <a:lumOff val="50000"/>
                  </a:schemeClr>
                </a:solidFill>
              </a:rPr>
              <a:t>% y </a:t>
            </a:r>
            <a:r>
              <a:rPr lang="es-MX" b="1" dirty="0" smtClean="0">
                <a:solidFill>
                  <a:schemeClr val="tx1">
                    <a:lumMod val="50000"/>
                    <a:lumOff val="50000"/>
                  </a:schemeClr>
                </a:solidFill>
              </a:rPr>
              <a:t>-15.2</a:t>
            </a:r>
            <a:r>
              <a:rPr lang="es-MX" b="1" dirty="0">
                <a:solidFill>
                  <a:schemeClr val="tx1">
                    <a:lumMod val="50000"/>
                    <a:lumOff val="50000"/>
                  </a:schemeClr>
                </a:solidFill>
              </a:rPr>
              <a:t>% </a:t>
            </a:r>
            <a:r>
              <a:rPr lang="es-MX" b="1" dirty="0" smtClean="0">
                <a:solidFill>
                  <a:schemeClr val="tx1">
                    <a:lumMod val="50000"/>
                    <a:lumOff val="50000"/>
                  </a:schemeClr>
                </a:solidFill>
              </a:rPr>
              <a:t>en </a:t>
            </a:r>
            <a:r>
              <a:rPr lang="es-MX" b="1" dirty="0">
                <a:solidFill>
                  <a:schemeClr val="tx1">
                    <a:lumMod val="50000"/>
                    <a:lumOff val="50000"/>
                  </a:schemeClr>
                </a:solidFill>
              </a:rPr>
              <a:t>el acumulado de Registro de Oferta e Inicios de Obra respecto al último año</a:t>
            </a:r>
          </a:p>
        </p:txBody>
      </p:sp>
      <p:sp>
        <p:nvSpPr>
          <p:cNvPr id="8" name="7 Rectángulo"/>
          <p:cNvSpPr/>
          <p:nvPr/>
        </p:nvSpPr>
        <p:spPr>
          <a:xfrm>
            <a:off x="4644008" y="3212976"/>
            <a:ext cx="3096344" cy="172819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MX" b="1" dirty="0">
                <a:solidFill>
                  <a:schemeClr val="tx1">
                    <a:lumMod val="50000"/>
                    <a:lumOff val="50000"/>
                  </a:schemeClr>
                </a:solidFill>
              </a:rPr>
              <a:t>la disminución de volumen en las etapas del proceso de construcción, así como la poca movilidad al inicio y al final del proceso</a:t>
            </a:r>
            <a:endParaRPr lang="es-MX" dirty="0">
              <a:solidFill>
                <a:srgbClr val="FF0000"/>
              </a:solidFill>
            </a:endParaRPr>
          </a:p>
        </p:txBody>
      </p:sp>
      <p:sp>
        <p:nvSpPr>
          <p:cNvPr id="9" name="8 CuadroTexto"/>
          <p:cNvSpPr txBox="1"/>
          <p:nvPr/>
        </p:nvSpPr>
        <p:spPr>
          <a:xfrm>
            <a:off x="251520" y="5301208"/>
            <a:ext cx="8712968" cy="923330"/>
          </a:xfrm>
          <a:prstGeom prst="rect">
            <a:avLst/>
          </a:prstGeom>
          <a:noFill/>
        </p:spPr>
        <p:txBody>
          <a:bodyPr wrap="square" rtlCol="0">
            <a:spAutoFit/>
          </a:bodyPr>
          <a:lstStyle/>
          <a:p>
            <a:pPr marL="285750" indent="-285750" algn="just">
              <a:buFont typeface="Arial" pitchFamily="34" charset="0"/>
              <a:buChar char="•"/>
            </a:pPr>
            <a:r>
              <a:rPr lang="es-MX" dirty="0"/>
              <a:t>Por otro lado, al parecer la ubicación de la vivienda seguirá concentrándose en los mismos estados, habrá que poner interés hacia que sectores económicos está destinada  y la influencia que esto tendrá sobre la situación actual</a:t>
            </a:r>
          </a:p>
        </p:txBody>
      </p:sp>
    </p:spTree>
    <p:extLst>
      <p:ext uri="{BB962C8B-B14F-4D97-AF65-F5344CB8AC3E}">
        <p14:creationId xmlns:p14="http://schemas.microsoft.com/office/powerpoint/2010/main" val="3938574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4 Gráfico"/>
          <p:cNvGraphicFramePr>
            <a:graphicFrameLocks/>
          </p:cNvGraphicFramePr>
          <p:nvPr>
            <p:extLst>
              <p:ext uri="{D42A27DB-BD31-4B8C-83A1-F6EECF244321}">
                <p14:modId xmlns:p14="http://schemas.microsoft.com/office/powerpoint/2010/main" val="804525415"/>
              </p:ext>
            </p:extLst>
          </p:nvPr>
        </p:nvGraphicFramePr>
        <p:xfrm>
          <a:off x="245918" y="1124744"/>
          <a:ext cx="8652163" cy="4104481"/>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36512" y="160338"/>
            <a:ext cx="8242300" cy="847725"/>
          </a:xfrm>
        </p:spPr>
        <p:txBody>
          <a:bodyPr vert="horz" lIns="91440" tIns="45720" rIns="91440" bIns="45720" rtlCol="0" anchor="ctr">
            <a:noAutofit/>
          </a:bodyPr>
          <a:lstStyle/>
          <a:p>
            <a:pPr algn="just"/>
            <a:r>
              <a:rPr lang="es-MX" sz="2600" b="1" dirty="0" smtClean="0">
                <a:solidFill>
                  <a:schemeClr val="tx1">
                    <a:lumMod val="50000"/>
                    <a:lumOff val="50000"/>
                  </a:schemeClr>
                </a:solidFill>
              </a:rPr>
              <a:t>Disminuye la recuperación obtenida en el registro de oferta durante el cierre de 2012 e inicios del 2013</a:t>
            </a:r>
            <a:endParaRPr lang="es-MX" sz="26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2</a:t>
            </a:fld>
            <a:endParaRPr lang="es-ES"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213" y="5605611"/>
            <a:ext cx="7267575" cy="847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9 Rectángulo redondeado"/>
          <p:cNvSpPr/>
          <p:nvPr/>
        </p:nvSpPr>
        <p:spPr>
          <a:xfrm>
            <a:off x="6934958" y="1124744"/>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19 %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sp>
        <p:nvSpPr>
          <p:cNvPr id="7" name="1 Título"/>
          <p:cNvSpPr txBox="1">
            <a:spLocks/>
          </p:cNvSpPr>
          <p:nvPr/>
        </p:nvSpPr>
        <p:spPr>
          <a:xfrm>
            <a:off x="1115616" y="1052737"/>
            <a:ext cx="6921997" cy="4238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a:solidFill>
                  <a:schemeClr val="tx1"/>
                </a:solidFill>
                <a:latin typeface="+mj-lt"/>
                <a:ea typeface="+mj-ea"/>
                <a:cs typeface="+mj-cs"/>
              </a:defRPr>
            </a:lvl1pPr>
          </a:lstStyle>
          <a:p>
            <a:pPr algn="ctr"/>
            <a:r>
              <a:rPr lang="es-MX" b="1" dirty="0" smtClean="0">
                <a:solidFill>
                  <a:schemeClr val="tx1">
                    <a:lumMod val="50000"/>
                    <a:lumOff val="50000"/>
                  </a:schemeClr>
                </a:solidFill>
              </a:rPr>
              <a:t>  </a:t>
            </a:r>
            <a:r>
              <a:rPr lang="es-MX" sz="2000" b="1" dirty="0" smtClean="0">
                <a:solidFill>
                  <a:schemeClr val="tx1">
                    <a:lumMod val="50000"/>
                    <a:lumOff val="50000"/>
                  </a:schemeClr>
                </a:solidFill>
              </a:rPr>
              <a:t>Registro de Oferta de Vivienda</a:t>
            </a:r>
            <a:endParaRPr lang="es-MX" sz="2000" b="1" dirty="0">
              <a:solidFill>
                <a:schemeClr val="tx1">
                  <a:lumMod val="50000"/>
                  <a:lumOff val="50000"/>
                </a:schemeClr>
              </a:solidFill>
            </a:endParaRPr>
          </a:p>
        </p:txBody>
      </p:sp>
    </p:spTree>
    <p:extLst>
      <p:ext uri="{BB962C8B-B14F-4D97-AF65-F5344CB8AC3E}">
        <p14:creationId xmlns:p14="http://schemas.microsoft.com/office/powerpoint/2010/main" val="198925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4 Gráfico"/>
          <p:cNvGraphicFramePr>
            <a:graphicFrameLocks/>
          </p:cNvGraphicFramePr>
          <p:nvPr>
            <p:extLst>
              <p:ext uri="{D42A27DB-BD31-4B8C-83A1-F6EECF244321}">
                <p14:modId xmlns:p14="http://schemas.microsoft.com/office/powerpoint/2010/main" val="1942470842"/>
              </p:ext>
            </p:extLst>
          </p:nvPr>
        </p:nvGraphicFramePr>
        <p:xfrm>
          <a:off x="251979" y="1196753"/>
          <a:ext cx="8640041" cy="4176464"/>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35496" y="116632"/>
            <a:ext cx="8151242" cy="847725"/>
          </a:xfrm>
        </p:spPr>
        <p:txBody>
          <a:bodyPr vert="horz" lIns="91440" tIns="45720" rIns="91440" bIns="45720" rtlCol="0" anchor="ctr">
            <a:noAutofit/>
          </a:bodyPr>
          <a:lstStyle/>
          <a:p>
            <a:pPr algn="just"/>
            <a:r>
              <a:rPr lang="es-MX" sz="2500" b="1" dirty="0" smtClean="0">
                <a:solidFill>
                  <a:schemeClr val="tx1">
                    <a:lumMod val="50000"/>
                    <a:lumOff val="50000"/>
                  </a:schemeClr>
                </a:solidFill>
              </a:rPr>
              <a:t>Continua la disminución en el acumulado de inicios de obra</a:t>
            </a:r>
            <a:endParaRPr lang="es-MX" sz="2500" b="1" dirty="0">
              <a:solidFill>
                <a:schemeClr val="tx1">
                  <a:lumMod val="50000"/>
                  <a:lumOff val="50000"/>
                </a:schemeClr>
              </a:solidFill>
            </a:endParaRPr>
          </a:p>
        </p:txBody>
      </p:sp>
      <p:sp>
        <p:nvSpPr>
          <p:cNvPr id="4" name="3 Marcador de número de diapositiva"/>
          <p:cNvSpPr>
            <a:spLocks noGrp="1"/>
          </p:cNvSpPr>
          <p:nvPr>
            <p:ph type="sldNum" sz="quarter" idx="12"/>
          </p:nvPr>
        </p:nvSpPr>
        <p:spPr/>
        <p:txBody>
          <a:bodyPr/>
          <a:lstStyle/>
          <a:p>
            <a:fld id="{E0397577-E801-4C30-9988-117540EB058D}" type="slidenum">
              <a:rPr lang="es-ES" smtClean="0"/>
              <a:pPr/>
              <a:t>3</a:t>
            </a:fld>
            <a:endParaRPr lang="es-E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263" y="5517232"/>
            <a:ext cx="72294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10 Rectángulo redondeado"/>
          <p:cNvSpPr/>
          <p:nvPr/>
        </p:nvSpPr>
        <p:spPr>
          <a:xfrm>
            <a:off x="7439014" y="1196752"/>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15.2 %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sp>
        <p:nvSpPr>
          <p:cNvPr id="3" name="2 CuadroTexto"/>
          <p:cNvSpPr txBox="1"/>
          <p:nvPr/>
        </p:nvSpPr>
        <p:spPr>
          <a:xfrm>
            <a:off x="2843808" y="4365104"/>
            <a:ext cx="5832648" cy="338554"/>
          </a:xfrm>
          <a:prstGeom prst="rect">
            <a:avLst/>
          </a:prstGeom>
          <a:noFill/>
        </p:spPr>
        <p:txBody>
          <a:bodyPr wrap="square" rtlCol="0">
            <a:spAutoFit/>
          </a:bodyPr>
          <a:lstStyle/>
          <a:p>
            <a:r>
              <a:rPr lang="es-MX" sz="1600" dirty="0" smtClean="0"/>
              <a:t>Se estima que 24,096 viviendas iniciaran verificación en este mes*</a:t>
            </a:r>
            <a:endParaRPr lang="es-MX" sz="1600" dirty="0"/>
          </a:p>
        </p:txBody>
      </p:sp>
      <p:sp>
        <p:nvSpPr>
          <p:cNvPr id="5" name="4 CuadroTexto"/>
          <p:cNvSpPr txBox="1"/>
          <p:nvPr/>
        </p:nvSpPr>
        <p:spPr>
          <a:xfrm>
            <a:off x="251520" y="6453336"/>
            <a:ext cx="8496944" cy="369332"/>
          </a:xfrm>
          <a:prstGeom prst="rect">
            <a:avLst/>
          </a:prstGeom>
          <a:noFill/>
        </p:spPr>
        <p:txBody>
          <a:bodyPr wrap="square" rtlCol="0">
            <a:spAutoFit/>
          </a:bodyPr>
          <a:lstStyle/>
          <a:p>
            <a:r>
              <a:rPr lang="es-MX" b="1" dirty="0" smtClean="0"/>
              <a:t>*Nota: </a:t>
            </a:r>
            <a:r>
              <a:rPr lang="es-MX" dirty="0" smtClean="0"/>
              <a:t>Estimación con un intervalo de confianza </a:t>
            </a:r>
            <a:r>
              <a:rPr lang="es-MX" dirty="0"/>
              <a:t>del 95</a:t>
            </a:r>
            <a:r>
              <a:rPr lang="es-MX" dirty="0" smtClean="0"/>
              <a:t>%  [14,042, 34,150]</a:t>
            </a:r>
            <a:endParaRPr lang="es-MX" dirty="0"/>
          </a:p>
        </p:txBody>
      </p:sp>
    </p:spTree>
    <p:extLst>
      <p:ext uri="{BB962C8B-B14F-4D97-AF65-F5344CB8AC3E}">
        <p14:creationId xmlns:p14="http://schemas.microsoft.com/office/powerpoint/2010/main" val="283015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35496" y="0"/>
            <a:ext cx="7992888" cy="1008063"/>
          </a:xfrm>
        </p:spPr>
        <p:txBody>
          <a:bodyPr vert="horz" lIns="91440" tIns="45720" rIns="91440" bIns="45720" rtlCol="0" anchor="ctr">
            <a:noAutofit/>
          </a:bodyPr>
          <a:lstStyle/>
          <a:p>
            <a:pPr algn="just"/>
            <a:r>
              <a:rPr lang="es-MX" sz="2600" b="1" dirty="0" smtClean="0">
                <a:solidFill>
                  <a:schemeClr val="tx1">
                    <a:lumMod val="50000"/>
                    <a:lumOff val="50000"/>
                  </a:schemeClr>
                </a:solidFill>
              </a:rPr>
              <a:t>Sin embargo, se mantiene la tendencia en emisiones de DTU, lo que denota una alta utilización de la vivienda ya en construcción</a:t>
            </a:r>
            <a:endParaRPr lang="es-MX" sz="2600" b="1" dirty="0">
              <a:solidFill>
                <a:schemeClr val="tx1">
                  <a:lumMod val="50000"/>
                  <a:lumOff val="50000"/>
                </a:schemeClr>
              </a:solidFill>
            </a:endParaRPr>
          </a:p>
        </p:txBody>
      </p:sp>
      <p:sp>
        <p:nvSpPr>
          <p:cNvPr id="4" name="3 Marcador de número de diapositiva"/>
          <p:cNvSpPr>
            <a:spLocks noGrp="1"/>
          </p:cNvSpPr>
          <p:nvPr>
            <p:ph type="sldNum" sz="quarter" idx="12"/>
          </p:nvPr>
        </p:nvSpPr>
        <p:spPr>
          <a:xfrm>
            <a:off x="7956376" y="6309320"/>
            <a:ext cx="730424" cy="365125"/>
          </a:xfrm>
        </p:spPr>
        <p:txBody>
          <a:bodyPr/>
          <a:lstStyle/>
          <a:p>
            <a:fld id="{E0397577-E801-4C30-9988-117540EB058D}" type="slidenum">
              <a:rPr lang="es-ES" smtClean="0"/>
              <a:pPr/>
              <a:t>4</a:t>
            </a:fld>
            <a:endParaRPr lang="es-ES" dirty="0"/>
          </a:p>
        </p:txBody>
      </p:sp>
      <p:sp>
        <p:nvSpPr>
          <p:cNvPr id="11" name="10 Rectángulo redondeado"/>
          <p:cNvSpPr/>
          <p:nvPr/>
        </p:nvSpPr>
        <p:spPr>
          <a:xfrm>
            <a:off x="7367006" y="1266048"/>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5.6 %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2975" y="5589240"/>
            <a:ext cx="725805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CuadroTexto"/>
          <p:cNvSpPr txBox="1"/>
          <p:nvPr/>
        </p:nvSpPr>
        <p:spPr>
          <a:xfrm>
            <a:off x="2195736" y="1124744"/>
            <a:ext cx="4752528" cy="400110"/>
          </a:xfrm>
          <a:prstGeom prst="rect">
            <a:avLst/>
          </a:prstGeom>
          <a:noFill/>
        </p:spPr>
        <p:txBody>
          <a:bodyPr wrap="square" rtlCol="0">
            <a:spAutoFit/>
          </a:bodyPr>
          <a:lstStyle/>
          <a:p>
            <a:pPr algn="ctr"/>
            <a:r>
              <a:rPr lang="es-MX" sz="2000" b="1" dirty="0">
                <a:solidFill>
                  <a:schemeClr val="tx1">
                    <a:lumMod val="50000"/>
                    <a:lumOff val="50000"/>
                  </a:schemeClr>
                </a:solidFill>
                <a:latin typeface="+mj-lt"/>
                <a:ea typeface="+mj-ea"/>
                <a:cs typeface="+mj-cs"/>
              </a:rPr>
              <a:t>Emisión de DTU</a:t>
            </a:r>
          </a:p>
        </p:txBody>
      </p:sp>
      <p:graphicFrame>
        <p:nvGraphicFramePr>
          <p:cNvPr id="9" name="4 Gráfico"/>
          <p:cNvGraphicFramePr>
            <a:graphicFrameLocks/>
          </p:cNvGraphicFramePr>
          <p:nvPr>
            <p:extLst>
              <p:ext uri="{D42A27DB-BD31-4B8C-83A1-F6EECF244321}">
                <p14:modId xmlns:p14="http://schemas.microsoft.com/office/powerpoint/2010/main" val="1852906994"/>
              </p:ext>
            </p:extLst>
          </p:nvPr>
        </p:nvGraphicFramePr>
        <p:xfrm>
          <a:off x="155431" y="1324798"/>
          <a:ext cx="8833138" cy="41204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3429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E0397577-E801-4C30-9988-117540EB058D}" type="slidenum">
              <a:rPr lang="es-ES" smtClean="0"/>
              <a:pPr/>
              <a:t>5</a:t>
            </a:fld>
            <a:endParaRPr lang="es-ES" dirty="0"/>
          </a:p>
        </p:txBody>
      </p:sp>
      <p:pic>
        <p:nvPicPr>
          <p:cNvPr id="3074" name="Imagen 4" descr="image012"/>
          <p:cNvPicPr>
            <a:picLocks noChangeAspect="1" noChangeArrowheads="1"/>
          </p:cNvPicPr>
          <p:nvPr/>
        </p:nvPicPr>
        <p:blipFill rotWithShape="1">
          <a:blip r:embed="rId3">
            <a:extLst>
              <a:ext uri="{28A0092B-C50C-407E-A947-70E740481C1C}">
                <a14:useLocalDpi xmlns:a14="http://schemas.microsoft.com/office/drawing/2010/main" val="0"/>
              </a:ext>
            </a:extLst>
          </a:blip>
          <a:srcRect t="12655"/>
          <a:stretch/>
        </p:blipFill>
        <p:spPr bwMode="auto">
          <a:xfrm>
            <a:off x="108692" y="1524854"/>
            <a:ext cx="8731649" cy="3920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2 Título"/>
          <p:cNvSpPr>
            <a:spLocks noGrp="1"/>
          </p:cNvSpPr>
          <p:nvPr>
            <p:ph type="title"/>
          </p:nvPr>
        </p:nvSpPr>
        <p:spPr>
          <a:xfrm>
            <a:off x="35496" y="160338"/>
            <a:ext cx="7992888" cy="847725"/>
          </a:xfrm>
        </p:spPr>
        <p:txBody>
          <a:bodyPr vert="horz" lIns="91440" tIns="45720" rIns="91440" bIns="45720" rtlCol="0" anchor="ctr">
            <a:noAutofit/>
          </a:bodyPr>
          <a:lstStyle/>
          <a:p>
            <a:pPr algn="just"/>
            <a:r>
              <a:rPr lang="es-MX" sz="2400" b="1" dirty="0" smtClean="0">
                <a:solidFill>
                  <a:schemeClr val="tx1">
                    <a:lumMod val="50000"/>
                    <a:lumOff val="50000"/>
                  </a:schemeClr>
                </a:solidFill>
              </a:rPr>
              <a:t>…de esta manera, se espera una utilización absoluta del parque habitacional ya con inicios de verificación del inventario actual dentro de las estimaciones de habitabilidad</a:t>
            </a:r>
            <a:endParaRPr lang="es-MX" sz="2400" b="1" dirty="0">
              <a:solidFill>
                <a:schemeClr val="tx1">
                  <a:lumMod val="50000"/>
                  <a:lumOff val="50000"/>
                </a:schemeClr>
              </a:solidFill>
            </a:endParaRPr>
          </a:p>
        </p:txBody>
      </p:sp>
      <p:sp>
        <p:nvSpPr>
          <p:cNvPr id="5" name="4 CuadroTexto"/>
          <p:cNvSpPr txBox="1"/>
          <p:nvPr/>
        </p:nvSpPr>
        <p:spPr>
          <a:xfrm>
            <a:off x="375667" y="5517232"/>
            <a:ext cx="8444805"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Se estima que </a:t>
            </a:r>
            <a:r>
              <a:rPr lang="es-MX" b="1" dirty="0" smtClean="0"/>
              <a:t>234,114</a:t>
            </a:r>
            <a:r>
              <a:rPr lang="es-MX" dirty="0" smtClean="0"/>
              <a:t>  viviendas obtendrán habitabilidad en lo que resta de 2013, </a:t>
            </a:r>
            <a:r>
              <a:rPr lang="es-MX" dirty="0"/>
              <a:t>de las </a:t>
            </a:r>
            <a:r>
              <a:rPr lang="es-MX" dirty="0" smtClean="0"/>
              <a:t>cuales:</a:t>
            </a:r>
          </a:p>
          <a:p>
            <a:pPr marL="285750" lvl="0" indent="-285750">
              <a:buFont typeface="Arial" pitchFamily="34" charset="0"/>
              <a:buChar char="•"/>
            </a:pPr>
            <a:r>
              <a:rPr lang="es-MX" b="1" dirty="0" smtClean="0"/>
              <a:t>169,60</a:t>
            </a:r>
            <a:r>
              <a:rPr lang="es-MX" dirty="0" smtClean="0"/>
              <a:t> </a:t>
            </a:r>
            <a:r>
              <a:rPr lang="es-MX" dirty="0"/>
              <a:t>ya iniciaron verificación</a:t>
            </a:r>
          </a:p>
          <a:p>
            <a:pPr marL="285750" lvl="0" indent="-285750">
              <a:buFont typeface="Arial" pitchFamily="34" charset="0"/>
              <a:buChar char="•"/>
            </a:pPr>
            <a:r>
              <a:rPr lang="es-MX" b="1" dirty="0"/>
              <a:t>64,514</a:t>
            </a:r>
            <a:r>
              <a:rPr lang="es-MX" dirty="0"/>
              <a:t> se pronostica que la iniciaran en algún momento durante el </a:t>
            </a:r>
            <a:r>
              <a:rPr lang="es-MX" dirty="0" smtClean="0"/>
              <a:t>año</a:t>
            </a:r>
          </a:p>
        </p:txBody>
      </p:sp>
      <p:sp>
        <p:nvSpPr>
          <p:cNvPr id="2" name="1 CuadroTexto"/>
          <p:cNvSpPr txBox="1"/>
          <p:nvPr/>
        </p:nvSpPr>
        <p:spPr>
          <a:xfrm>
            <a:off x="2195736" y="1228690"/>
            <a:ext cx="4752528" cy="400110"/>
          </a:xfrm>
          <a:prstGeom prst="rect">
            <a:avLst/>
          </a:prstGeom>
          <a:noFill/>
        </p:spPr>
        <p:txBody>
          <a:bodyPr wrap="square" rtlCol="0">
            <a:spAutoFit/>
          </a:bodyPr>
          <a:lstStyle/>
          <a:p>
            <a:pPr algn="ctr"/>
            <a:r>
              <a:rPr lang="es-MX" sz="2000" b="1" dirty="0" smtClean="0"/>
              <a:t>Pronóstico de vivienda habitable 2013</a:t>
            </a:r>
            <a:endParaRPr lang="es-MX" sz="2000" b="1" dirty="0"/>
          </a:p>
        </p:txBody>
      </p:sp>
    </p:spTree>
    <p:extLst>
      <p:ext uri="{BB962C8B-B14F-4D97-AF65-F5344CB8AC3E}">
        <p14:creationId xmlns:p14="http://schemas.microsoft.com/office/powerpoint/2010/main" val="2522954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1 Gráfico"/>
          <p:cNvGraphicFramePr>
            <a:graphicFrameLocks/>
          </p:cNvGraphicFramePr>
          <p:nvPr>
            <p:extLst>
              <p:ext uri="{D42A27DB-BD31-4B8C-83A1-F6EECF244321}">
                <p14:modId xmlns:p14="http://schemas.microsoft.com/office/powerpoint/2010/main" val="266341046"/>
              </p:ext>
            </p:extLst>
          </p:nvPr>
        </p:nvGraphicFramePr>
        <p:xfrm>
          <a:off x="251520" y="1832630"/>
          <a:ext cx="8640960" cy="4548698"/>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0" y="188640"/>
            <a:ext cx="8027504" cy="648000"/>
          </a:xfrm>
        </p:spPr>
        <p:txBody>
          <a:bodyPr vert="horz" lIns="91440" tIns="45720" rIns="91440" bIns="45720" rtlCol="0" anchor="ctr">
            <a:noAutofit/>
          </a:bodyPr>
          <a:lstStyle/>
          <a:p>
            <a:pPr algn="just"/>
            <a:r>
              <a:rPr lang="es-MX" sz="1800" b="1" dirty="0" smtClean="0">
                <a:solidFill>
                  <a:schemeClr val="tx1">
                    <a:lumMod val="50000"/>
                    <a:lumOff val="50000"/>
                  </a:schemeClr>
                </a:solidFill>
              </a:rPr>
              <a:t>Además, la disminución de volumen en las etapas del proceso de construcción, así como la poca movilidad al inicio y al final del proceso que se han observado durante el último año, confirman una utilización sobre el inventario existente</a:t>
            </a:r>
            <a:endParaRPr lang="es-MX" sz="18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6</a:t>
            </a:fld>
            <a:endParaRPr lang="es-ES" dirty="0"/>
          </a:p>
        </p:txBody>
      </p:sp>
      <p:sp>
        <p:nvSpPr>
          <p:cNvPr id="5" name="4 CuadroTexto"/>
          <p:cNvSpPr txBox="1"/>
          <p:nvPr/>
        </p:nvSpPr>
        <p:spPr>
          <a:xfrm>
            <a:off x="251520" y="6381328"/>
            <a:ext cx="7632848" cy="338554"/>
          </a:xfrm>
          <a:prstGeom prst="rect">
            <a:avLst/>
          </a:prstGeom>
          <a:noFill/>
        </p:spPr>
        <p:txBody>
          <a:bodyPr wrap="square" rtlCol="0">
            <a:spAutoFit/>
          </a:bodyPr>
          <a:lstStyle/>
          <a:p>
            <a:r>
              <a:rPr lang="es-MX" sz="1600" b="1" dirty="0" smtClean="0"/>
              <a:t>Nota:</a:t>
            </a:r>
            <a:r>
              <a:rPr lang="es-MX" sz="1600" dirty="0" smtClean="0"/>
              <a:t> Periodo  observado de 2012.02 a 2013.02</a:t>
            </a:r>
            <a:endParaRPr lang="es-MX" sz="1600" dirty="0"/>
          </a:p>
        </p:txBody>
      </p:sp>
      <p:sp>
        <p:nvSpPr>
          <p:cNvPr id="7" name="6 CuadroTexto"/>
          <p:cNvSpPr txBox="1"/>
          <p:nvPr/>
        </p:nvSpPr>
        <p:spPr>
          <a:xfrm>
            <a:off x="251520" y="1124744"/>
            <a:ext cx="8784976" cy="707886"/>
          </a:xfrm>
          <a:prstGeom prst="rect">
            <a:avLst/>
          </a:prstGeom>
          <a:noFill/>
        </p:spPr>
        <p:txBody>
          <a:bodyPr wrap="square" rtlCol="0">
            <a:spAutoFit/>
          </a:bodyPr>
          <a:lstStyle/>
          <a:p>
            <a:pPr algn="ctr"/>
            <a:r>
              <a:rPr lang="es-MX" sz="2000" b="1" dirty="0" smtClean="0"/>
              <a:t>Comparativo: Volumen vs Estancamiento </a:t>
            </a:r>
            <a:r>
              <a:rPr lang="es-MX" sz="2000" b="1" dirty="0"/>
              <a:t>de las etapas del proceso </a:t>
            </a:r>
            <a:r>
              <a:rPr lang="es-MX" sz="2000" b="1" dirty="0" smtClean="0"/>
              <a:t>de construcción</a:t>
            </a:r>
            <a:endParaRPr lang="es-MX" dirty="0"/>
          </a:p>
        </p:txBody>
      </p:sp>
      <p:cxnSp>
        <p:nvCxnSpPr>
          <p:cNvPr id="10" name="9 Conector recto"/>
          <p:cNvCxnSpPr/>
          <p:nvPr/>
        </p:nvCxnSpPr>
        <p:spPr>
          <a:xfrm>
            <a:off x="7020272" y="1472590"/>
            <a:ext cx="0" cy="382861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7092280" y="5096217"/>
            <a:ext cx="1944216"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sz="1200" dirty="0" smtClean="0"/>
              <a:t>23.3% Estanqueidad general</a:t>
            </a:r>
            <a:endParaRPr lang="es-MX" sz="1400" dirty="0"/>
          </a:p>
        </p:txBody>
      </p:sp>
    </p:spTree>
    <p:extLst>
      <p:ext uri="{BB962C8B-B14F-4D97-AF65-F5344CB8AC3E}">
        <p14:creationId xmlns:p14="http://schemas.microsoft.com/office/powerpoint/2010/main" val="321595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Imagen 3"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1171574"/>
            <a:ext cx="8941246" cy="450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title"/>
          </p:nvPr>
        </p:nvSpPr>
        <p:spPr>
          <a:xfrm>
            <a:off x="35496" y="133003"/>
            <a:ext cx="7884368" cy="847725"/>
          </a:xfrm>
        </p:spPr>
        <p:txBody>
          <a:bodyPr/>
          <a:lstStyle/>
          <a:p>
            <a:pPr algn="just"/>
            <a:r>
              <a:rPr lang="es-MX" sz="2400" b="1" dirty="0" smtClean="0">
                <a:solidFill>
                  <a:schemeClr val="tx1">
                    <a:lumMod val="50000"/>
                    <a:lumOff val="50000"/>
                  </a:schemeClr>
                </a:solidFill>
              </a:rPr>
              <a:t>En general del proceso de construcción presenta una pequeña estabilización para los últimos dos periodos en su índice de estanqueidad</a:t>
            </a:r>
            <a:endParaRPr lang="es-MX" sz="2400" b="1" dirty="0">
              <a:solidFill>
                <a:schemeClr val="tx1">
                  <a:lumMod val="50000"/>
                  <a:lumOff val="50000"/>
                </a:schemeClr>
              </a:solidFill>
            </a:endParaRPr>
          </a:p>
        </p:txBody>
      </p:sp>
      <p:sp>
        <p:nvSpPr>
          <p:cNvPr id="4" name="3 CuadroTexto"/>
          <p:cNvSpPr txBox="1"/>
          <p:nvPr/>
        </p:nvSpPr>
        <p:spPr>
          <a:xfrm>
            <a:off x="179512" y="5674022"/>
            <a:ext cx="8725222"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buFont typeface="Arial" pitchFamily="34" charset="0"/>
              <a:buChar char="•"/>
            </a:pPr>
            <a:r>
              <a:rPr lang="es-MX" dirty="0" smtClean="0"/>
              <a:t>La </a:t>
            </a:r>
            <a:r>
              <a:rPr lang="es-MX" dirty="0"/>
              <a:t>última observación puntal de la probabilidad de estanqueidad del proceso es </a:t>
            </a:r>
            <a:r>
              <a:rPr lang="es-MX" b="1" dirty="0"/>
              <a:t>23.3</a:t>
            </a:r>
            <a:r>
              <a:rPr lang="es-MX" b="1" dirty="0" smtClean="0"/>
              <a:t>%</a:t>
            </a:r>
            <a:endParaRPr lang="es-MX" dirty="0"/>
          </a:p>
          <a:p>
            <a:pPr marL="285750" indent="-285750" algn="just">
              <a:buFont typeface="Arial" pitchFamily="34" charset="0"/>
              <a:buChar char="•"/>
            </a:pPr>
            <a:r>
              <a:rPr lang="es-MX" dirty="0" smtClean="0"/>
              <a:t>Se estima un índice del </a:t>
            </a:r>
            <a:r>
              <a:rPr lang="es-MX" b="1" dirty="0" smtClean="0"/>
              <a:t>24.1%</a:t>
            </a:r>
            <a:r>
              <a:rPr lang="es-MX" dirty="0" smtClean="0"/>
              <a:t> con in intervalo de confianza de </a:t>
            </a:r>
            <a:r>
              <a:rPr lang="es-MX" b="1" dirty="0" smtClean="0"/>
              <a:t>[22.9%,25.3%]</a:t>
            </a:r>
            <a:r>
              <a:rPr lang="es-MX" dirty="0" smtClean="0"/>
              <a:t> para el siguiente periodo.</a:t>
            </a:r>
            <a:endParaRPr lang="es-MX" dirty="0"/>
          </a:p>
        </p:txBody>
      </p:sp>
      <p:sp>
        <p:nvSpPr>
          <p:cNvPr id="9" name="8 Llamada rectangular redondeada"/>
          <p:cNvSpPr/>
          <p:nvPr/>
        </p:nvSpPr>
        <p:spPr>
          <a:xfrm>
            <a:off x="4110075" y="1527757"/>
            <a:ext cx="864096" cy="746975"/>
          </a:xfrm>
          <a:prstGeom prst="wedgeRoundRectCallout">
            <a:avLst>
              <a:gd name="adj1" fmla="val 198335"/>
              <a:gd name="adj2" fmla="val 15431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b="1" dirty="0" smtClean="0"/>
              <a:t>febrero 2013</a:t>
            </a:r>
          </a:p>
          <a:p>
            <a:pPr algn="ctr"/>
            <a:r>
              <a:rPr lang="es-MX" sz="1200" b="1" dirty="0" smtClean="0"/>
              <a:t>23.3 %</a:t>
            </a:r>
            <a:endParaRPr lang="es-MX" sz="1200" b="1" dirty="0"/>
          </a:p>
        </p:txBody>
      </p:sp>
      <p:sp>
        <p:nvSpPr>
          <p:cNvPr id="10" name="9 Llamada rectangular redondeada"/>
          <p:cNvSpPr/>
          <p:nvPr/>
        </p:nvSpPr>
        <p:spPr>
          <a:xfrm>
            <a:off x="2209528" y="4797152"/>
            <a:ext cx="1296145" cy="746975"/>
          </a:xfrm>
          <a:prstGeom prst="wedgeRoundRectCallout">
            <a:avLst>
              <a:gd name="adj1" fmla="val 227804"/>
              <a:gd name="adj2" fmla="val -252703"/>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1200" b="1" dirty="0" smtClean="0"/>
              <a:t>diciembre</a:t>
            </a:r>
            <a:r>
              <a:rPr lang="es-MX" sz="1200" b="1" dirty="0" smtClean="0">
                <a:solidFill>
                  <a:schemeClr val="dk1"/>
                </a:solidFill>
              </a:rPr>
              <a:t> </a:t>
            </a:r>
            <a:r>
              <a:rPr lang="es-MX" sz="1200" b="1" dirty="0">
                <a:solidFill>
                  <a:schemeClr val="dk1"/>
                </a:solidFill>
              </a:rPr>
              <a:t>2012</a:t>
            </a:r>
          </a:p>
          <a:p>
            <a:pPr algn="ctr"/>
            <a:r>
              <a:rPr lang="es-MX" sz="1200" b="1" dirty="0" smtClean="0"/>
              <a:t>22</a:t>
            </a:r>
            <a:r>
              <a:rPr lang="es-MX" sz="1200" b="1" dirty="0" smtClean="0">
                <a:solidFill>
                  <a:schemeClr val="dk1"/>
                </a:solidFill>
              </a:rPr>
              <a:t>.4%</a:t>
            </a:r>
            <a:endParaRPr lang="es-MX" sz="1200" b="1" dirty="0">
              <a:solidFill>
                <a:schemeClr val="dk1"/>
              </a:solidFill>
            </a:endParaRPr>
          </a:p>
        </p:txBody>
      </p:sp>
      <p:sp>
        <p:nvSpPr>
          <p:cNvPr id="11" name="10 Llamada rectangular redondeada"/>
          <p:cNvSpPr/>
          <p:nvPr/>
        </p:nvSpPr>
        <p:spPr>
          <a:xfrm>
            <a:off x="5508104" y="4770257"/>
            <a:ext cx="983491" cy="746975"/>
          </a:xfrm>
          <a:prstGeom prst="wedgeRoundRectCallout">
            <a:avLst>
              <a:gd name="adj1" fmla="val 8911"/>
              <a:gd name="adj2" fmla="val -27084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1200" b="1" dirty="0" smtClean="0"/>
              <a:t>enero 2013</a:t>
            </a:r>
          </a:p>
          <a:p>
            <a:pPr algn="ctr"/>
            <a:r>
              <a:rPr lang="es-MX" sz="1200" b="1" dirty="0" smtClean="0"/>
              <a:t>23%</a:t>
            </a:r>
            <a:endParaRPr lang="es-MX" sz="1200" b="1" dirty="0"/>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7</a:t>
            </a:fld>
            <a:endParaRPr lang="es-ES" dirty="0"/>
          </a:p>
        </p:txBody>
      </p:sp>
    </p:spTree>
    <p:extLst>
      <p:ext uri="{BB962C8B-B14F-4D97-AF65-F5344CB8AC3E}">
        <p14:creationId xmlns:p14="http://schemas.microsoft.com/office/powerpoint/2010/main" val="3604142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vert="horz" lIns="91440" tIns="45720" rIns="91440" bIns="45720" rtlCol="0" anchor="ctr">
            <a:noAutofit/>
          </a:bodyPr>
          <a:lstStyle/>
          <a:p>
            <a:pPr algn="just"/>
            <a:r>
              <a:rPr lang="es-MX" sz="2600" b="1" dirty="0">
                <a:solidFill>
                  <a:schemeClr val="tx1">
                    <a:lumMod val="50000"/>
                    <a:lumOff val="50000"/>
                  </a:schemeClr>
                </a:solidFill>
              </a:rPr>
              <a:t>Actualmente, se encuentran en </a:t>
            </a:r>
            <a:r>
              <a:rPr lang="es-MX" sz="2600" b="1" dirty="0" smtClean="0">
                <a:solidFill>
                  <a:schemeClr val="tx1">
                    <a:lumMod val="50000"/>
                    <a:lumOff val="50000"/>
                  </a:schemeClr>
                </a:solidFill>
              </a:rPr>
              <a:t>construcción 262,444 viviendas </a:t>
            </a:r>
            <a:r>
              <a:rPr lang="es-MX" sz="2600" b="1" dirty="0">
                <a:solidFill>
                  <a:schemeClr val="tx1">
                    <a:lumMod val="50000"/>
                    <a:lumOff val="50000"/>
                  </a:schemeClr>
                </a:solidFill>
              </a:rPr>
              <a:t>y hay </a:t>
            </a:r>
            <a:r>
              <a:rPr lang="es-MX" sz="2600" b="1" dirty="0" smtClean="0">
                <a:solidFill>
                  <a:schemeClr val="tx1">
                    <a:lumMod val="50000"/>
                    <a:lumOff val="50000"/>
                  </a:schemeClr>
                </a:solidFill>
              </a:rPr>
              <a:t>52,783 </a:t>
            </a:r>
            <a:r>
              <a:rPr lang="es-MX" sz="2600" b="1" dirty="0">
                <a:solidFill>
                  <a:schemeClr val="tx1">
                    <a:lumMod val="50000"/>
                    <a:lumOff val="50000"/>
                  </a:schemeClr>
                </a:solidFill>
              </a:rPr>
              <a:t>viviendas disponibles</a:t>
            </a: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8</a:t>
            </a:fld>
            <a:endParaRPr lang="es-ES"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556792"/>
            <a:ext cx="8847474"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3185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84" y="188640"/>
            <a:ext cx="8085508" cy="847725"/>
          </a:xfrm>
        </p:spPr>
        <p:txBody>
          <a:bodyPr/>
          <a:lstStyle/>
          <a:p>
            <a:pPr algn="just"/>
            <a:r>
              <a:rPr lang="es-MX" sz="2000" b="1" dirty="0" smtClean="0">
                <a:solidFill>
                  <a:schemeClr val="tx1">
                    <a:lumMod val="50000"/>
                    <a:lumOff val="50000"/>
                  </a:schemeClr>
                </a:solidFill>
              </a:rPr>
              <a:t>Por otro lado, al parecer la ubicación de la vivienda seguirá conservando la misma concentración, dado que existe una alta relación entre la acumulación tanto de  vivienda disponible como de reserva territorial</a:t>
            </a:r>
            <a:r>
              <a:rPr lang="es-MX" sz="2200" b="1" dirty="0" smtClean="0">
                <a:solidFill>
                  <a:schemeClr val="tx1">
                    <a:lumMod val="50000"/>
                    <a:lumOff val="50000"/>
                  </a:schemeClr>
                </a:solidFill>
              </a:rPr>
              <a:t> </a:t>
            </a:r>
            <a:endParaRPr lang="es-MX" sz="22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9</a:t>
            </a:fld>
            <a:endParaRPr lang="es-ES" dirty="0"/>
          </a:p>
        </p:txBody>
      </p:sp>
      <p:graphicFrame>
        <p:nvGraphicFramePr>
          <p:cNvPr id="14" name="6 Gráfico"/>
          <p:cNvGraphicFramePr>
            <a:graphicFrameLocks/>
          </p:cNvGraphicFramePr>
          <p:nvPr>
            <p:extLst>
              <p:ext uri="{D42A27DB-BD31-4B8C-83A1-F6EECF244321}">
                <p14:modId xmlns:p14="http://schemas.microsoft.com/office/powerpoint/2010/main" val="3712436933"/>
              </p:ext>
            </p:extLst>
          </p:nvPr>
        </p:nvGraphicFramePr>
        <p:xfrm>
          <a:off x="0" y="1196752"/>
          <a:ext cx="9144000" cy="50405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4 Gráfico"/>
          <p:cNvGraphicFramePr>
            <a:graphicFrameLocks/>
          </p:cNvGraphicFramePr>
          <p:nvPr>
            <p:extLst>
              <p:ext uri="{D42A27DB-BD31-4B8C-83A1-F6EECF244321}">
                <p14:modId xmlns:p14="http://schemas.microsoft.com/office/powerpoint/2010/main" val="2166788398"/>
              </p:ext>
            </p:extLst>
          </p:nvPr>
        </p:nvGraphicFramePr>
        <p:xfrm>
          <a:off x="5724128" y="2276872"/>
          <a:ext cx="2486794" cy="2160240"/>
        </p:xfrm>
        <a:graphic>
          <a:graphicData uri="http://schemas.openxmlformats.org/drawingml/2006/chart">
            <c:chart xmlns:c="http://schemas.openxmlformats.org/drawingml/2006/chart" xmlns:r="http://schemas.openxmlformats.org/officeDocument/2006/relationships" r:id="rId4"/>
          </a:graphicData>
        </a:graphic>
      </p:graphicFrame>
      <p:sp>
        <p:nvSpPr>
          <p:cNvPr id="6" name="5 CuadroTexto"/>
          <p:cNvSpPr txBox="1"/>
          <p:nvPr/>
        </p:nvSpPr>
        <p:spPr>
          <a:xfrm>
            <a:off x="107504" y="6381328"/>
            <a:ext cx="8136904" cy="369332"/>
          </a:xfrm>
          <a:prstGeom prst="rect">
            <a:avLst/>
          </a:prstGeom>
          <a:noFill/>
        </p:spPr>
        <p:txBody>
          <a:bodyPr wrap="square" rtlCol="0">
            <a:spAutoFit/>
          </a:bodyPr>
          <a:lstStyle/>
          <a:p>
            <a:r>
              <a:rPr lang="es-MX" b="1" dirty="0" err="1" smtClean="0"/>
              <a:t>Maket</a:t>
            </a:r>
            <a:r>
              <a:rPr lang="es-MX" b="1" dirty="0" smtClean="0"/>
              <a:t> Share*:¨</a:t>
            </a:r>
            <a:r>
              <a:rPr lang="es-MX" dirty="0" smtClean="0"/>
              <a:t>Porcentaje  de participación sobre emisión de DTU durante 2012</a:t>
            </a:r>
            <a:endParaRPr lang="es-MX" dirty="0"/>
          </a:p>
        </p:txBody>
      </p:sp>
    </p:spTree>
    <p:extLst>
      <p:ext uri="{BB962C8B-B14F-4D97-AF65-F5344CB8AC3E}">
        <p14:creationId xmlns:p14="http://schemas.microsoft.com/office/powerpoint/2010/main" val="2696587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36058</TotalTime>
  <Words>605</Words>
  <Application>Microsoft Office PowerPoint</Application>
  <PresentationFormat>Presentación en pantalla (4:3)</PresentationFormat>
  <Paragraphs>76</Paragraphs>
  <Slides>11</Slides>
  <Notes>11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Comisión Nacional Mixta de Desarrolladores</vt:lpstr>
      <vt:lpstr>Disminuye la recuperación obtenida en el registro de oferta durante el cierre de 2012 e inicios del 2013</vt:lpstr>
      <vt:lpstr>Continua la disminución en el acumulado de inicios de obra</vt:lpstr>
      <vt:lpstr>Sin embargo, se mantiene la tendencia en emisiones de DTU, lo que denota una alta utilización de la vivienda ya en construcción</vt:lpstr>
      <vt:lpstr>…de esta manera, se espera una utilización absoluta del parque habitacional ya con inicios de verificación del inventario actual dentro de las estimaciones de habitabilidad</vt:lpstr>
      <vt:lpstr>Además, la disminución de volumen en las etapas del proceso de construcción, así como la poca movilidad al inicio y al final del proceso que se han observado durante el último año, confirman una utilización sobre el inventario existente</vt:lpstr>
      <vt:lpstr>En general del proceso de construcción presenta una pequeña estabilización para los últimos dos periodos en su índice de estanqueidad</vt:lpstr>
      <vt:lpstr>Actualmente, se encuentran en construcción 262,444 viviendas y hay 52,783 viviendas disponibles</vt:lpstr>
      <vt:lpstr>Por otro lado, al parecer la ubicación de la vivienda seguirá conservando la misma concentración, dado que existe una alta relación entre la acumulación tanto de  vivienda disponible como de reserva territorial </vt:lpstr>
      <vt:lpstr>Cuatro entidades presentarán una cantidad importante de vivienda terminada en espera de crédito para el siguiente año</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Adrián Álvarez del Castillo</dc:creator>
  <cp:lastModifiedBy>Ivonne Hernandez Lugo</cp:lastModifiedBy>
  <cp:revision>703</cp:revision>
  <cp:lastPrinted>2012-06-22T19:35:43Z</cp:lastPrinted>
  <dcterms:created xsi:type="dcterms:W3CDTF">2011-05-06T12:31:33Z</dcterms:created>
  <dcterms:modified xsi:type="dcterms:W3CDTF">2013-05-22T22:29:25Z</dcterms:modified>
</cp:coreProperties>
</file>