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61" r:id="rId5"/>
    <p:sldId id="290" r:id="rId6"/>
    <p:sldId id="270" r:id="rId7"/>
    <p:sldId id="293" r:id="rId8"/>
    <p:sldId id="298" r:id="rId9"/>
    <p:sldId id="300" r:id="rId10"/>
    <p:sldId id="301" r:id="rId11"/>
    <p:sldId id="302" r:id="rId12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1068" y="-96"/>
      </p:cViewPr>
      <p:guideLst>
        <p:guide orient="horz" pos="216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2CEF8-0A1F-455C-B87A-B40E440FC6B0}" type="datetimeFigureOut">
              <a:rPr lang="es-MX" smtClean="0"/>
              <a:pPr/>
              <a:t>07/02/2012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3EB12-6688-4B53-9CDC-A7442ED951B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24727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3EB12-6688-4B53-9CDC-A7442ED951BD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48844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3EB12-6688-4B53-9CDC-A7442ED951BD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3EB12-6688-4B53-9CDC-A7442ED951BD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3EB12-6688-4B53-9CDC-A7442ED951BD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3EB12-6688-4B53-9CDC-A7442ED951BD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Se selecciona estado y municipio de vivienda de uso temporal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130E5-742C-4244-B0FF-3FA12D356551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Despliega nuevo</a:t>
            </a:r>
            <a:r>
              <a:rPr lang="es-MX" baseline="0" dirty="0" smtClean="0"/>
              <a:t> botón de lado izquierdo una vez seleccionado el municipio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130E5-742C-4244-B0FF-3FA12D356551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En la pantalla</a:t>
            </a:r>
            <a:r>
              <a:rPr lang="es-MX" baseline="0" dirty="0" smtClean="0"/>
              <a:t> del simulador tiene el encabezado de “Crédito para Vivienda de Uso Temporal” y se debe capturar el valor de vivienda y apretar el botón “calcular”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130E5-742C-4244-B0FF-3FA12D356551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En los resultados se ajusta el</a:t>
            </a:r>
            <a:r>
              <a:rPr lang="es-MX" baseline="0" dirty="0" smtClean="0"/>
              <a:t> monto de crédito hasta por el 80% del valor de la vivienda y se genera el cálculo de un ahorro voluntario del 10% del valor de la vivienda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130E5-742C-4244-B0FF-3FA12D356551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15298" y="2130425"/>
            <a:ext cx="337150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15298" y="3886200"/>
            <a:ext cx="3371502" cy="1752600"/>
          </a:xfrm>
        </p:spPr>
        <p:txBody>
          <a:bodyPr>
            <a:noAutofit/>
          </a:bodyPr>
          <a:lstStyle>
            <a:lvl1pPr marL="0" indent="0" algn="l">
              <a:buNone/>
              <a:defRPr sz="19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5315298" y="2130425"/>
            <a:ext cx="337150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5315298" y="3886200"/>
            <a:ext cx="3371502" cy="1752600"/>
          </a:xfrm>
        </p:spPr>
        <p:txBody>
          <a:bodyPr>
            <a:noAutofit/>
          </a:bodyPr>
          <a:lstStyle>
            <a:lvl1pPr marL="0" indent="0" algn="l">
              <a:buNone/>
              <a:defRPr sz="19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3384241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029594" y="1600200"/>
            <a:ext cx="329266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1277913"/>
            <a:ext cx="4760912" cy="38849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4760912" cy="395028"/>
          </a:xfrm>
        </p:spPr>
        <p:txBody>
          <a:bodyPr>
            <a:noAutofit/>
          </a:bodyPr>
          <a:lstStyle>
            <a:lvl1pPr marL="0" indent="0">
              <a:buNone/>
              <a:defRPr sz="1500" baseline="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94480" y="235438"/>
            <a:ext cx="6927773" cy="9091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83369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7AA73-10BB-8641-9AC9-6D72C1DE64D6}" type="datetimeFigureOut">
              <a:rPr lang="es-ES_tradnl" smtClean="0"/>
              <a:pPr/>
              <a:t>07/02/2012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D93D0-0217-ED49-9019-75876B6660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sz="2800" dirty="0" smtClean="0">
                <a:solidFill>
                  <a:srgbClr val="C00000"/>
                </a:solidFill>
              </a:rPr>
              <a:t>Vivienda de Uso Temporal</a:t>
            </a:r>
            <a:endParaRPr lang="es-ES_tradnl" sz="2800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_tradnl" sz="1400" dirty="0" smtClean="0">
                <a:solidFill>
                  <a:srgbClr val="C00000"/>
                </a:solidFill>
              </a:rPr>
              <a:t>VUT/SGHS/02 2012</a:t>
            </a:r>
            <a:endParaRPr lang="es-ES_tradnl" sz="1400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374735" y="5428343"/>
            <a:ext cx="70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rgbClr val="C00000"/>
                </a:solidFill>
              </a:rPr>
              <a:t>V00</a:t>
            </a:r>
            <a:endParaRPr lang="es-MX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344" t="18985" r="2724" b="13134"/>
          <a:stretch/>
        </p:blipFill>
        <p:spPr bwMode="auto">
          <a:xfrm>
            <a:off x="163772" y="1310186"/>
            <a:ext cx="8871045" cy="5363571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3029794" y="491319"/>
            <a:ext cx="272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Precalificación</a:t>
            </a:r>
            <a:endParaRPr lang="es-MX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41445" y="2463422"/>
            <a:ext cx="1514901" cy="143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504967" y="2333767"/>
            <a:ext cx="655093" cy="129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7929355" y="2831911"/>
            <a:ext cx="423078" cy="75745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Elipse"/>
          <p:cNvSpPr/>
          <p:nvPr/>
        </p:nvSpPr>
        <p:spPr>
          <a:xfrm>
            <a:off x="4844955" y="1351130"/>
            <a:ext cx="4012442" cy="159678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En la pantalla del simulador tiene el encabezado de “Crédito para Vivienda de Uso Temporal” y se debe capturar el valor de vivienda y apretar el botón “calcular”</a:t>
            </a:r>
          </a:p>
        </p:txBody>
      </p:sp>
    </p:spTree>
    <p:extLst>
      <p:ext uri="{BB962C8B-B14F-4D97-AF65-F5344CB8AC3E}">
        <p14:creationId xmlns:p14="http://schemas.microsoft.com/office/powerpoint/2010/main" xmlns="" val="247201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680" t="19702" r="2388" b="10000"/>
          <a:stretch/>
        </p:blipFill>
        <p:spPr bwMode="auto">
          <a:xfrm>
            <a:off x="204716" y="1310182"/>
            <a:ext cx="8802806" cy="5356746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3029794" y="491319"/>
            <a:ext cx="272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Precalificación</a:t>
            </a:r>
            <a:endParaRPr lang="es-MX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Llamada ovalada"/>
          <p:cNvSpPr/>
          <p:nvPr/>
        </p:nvSpPr>
        <p:spPr>
          <a:xfrm>
            <a:off x="204716" y="4674356"/>
            <a:ext cx="3889611" cy="2033516"/>
          </a:xfrm>
          <a:prstGeom prst="wedgeEllipseCallout">
            <a:avLst>
              <a:gd name="adj1" fmla="val 91097"/>
              <a:gd name="adj2" fmla="val -3951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En los resultados se ajusta el monto de crédito hasta por el 80% del valor de la vivienda y se genera el cálculo de un ahorro voluntario del 10% del valor de la vivienda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655093" y="2361063"/>
            <a:ext cx="1494428" cy="109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504967" y="2251881"/>
            <a:ext cx="559558" cy="109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32319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Objetivo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2444" y="2305117"/>
            <a:ext cx="6833697" cy="3175000"/>
          </a:xfr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  <a:buNone/>
            </a:pPr>
            <a:endParaRPr lang="es-ES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Otorgar  crédito  Infonavit con  condiciones financieras</a:t>
            </a:r>
          </a:p>
          <a:p>
            <a:pPr algn="just">
              <a:buClr>
                <a:srgbClr val="C00000"/>
              </a:buClr>
              <a:buNone/>
            </a:pPr>
            <a:r>
              <a:rPr lang="es-MX" sz="1800" dirty="0" smtClean="0"/>
              <a:t>	diferenciadas a los derechohabientes de todos los niveles salariales, que adquieran su  vivienda en los</a:t>
            </a:r>
          </a:p>
          <a:p>
            <a:pPr algn="just">
              <a:buClr>
                <a:srgbClr val="C00000"/>
              </a:buClr>
              <a:buNone/>
            </a:pPr>
            <a:r>
              <a:rPr lang="es-MX" sz="1800" dirty="0" smtClean="0"/>
              <a:t>	Municipios considerados como de uso temporal, que es</a:t>
            </a:r>
          </a:p>
          <a:p>
            <a:pPr algn="just">
              <a:buClr>
                <a:srgbClr val="C00000"/>
              </a:buClr>
              <a:buNone/>
            </a:pPr>
            <a:r>
              <a:rPr lang="es-MX" sz="1800" dirty="0" smtClean="0"/>
              <a:t>	distinto al de su residencia habitual, conservando  su</a:t>
            </a:r>
          </a:p>
          <a:p>
            <a:pPr algn="just">
              <a:buClr>
                <a:srgbClr val="C00000"/>
              </a:buClr>
              <a:buNone/>
            </a:pPr>
            <a:r>
              <a:rPr lang="es-MX" sz="1800" dirty="0" smtClean="0"/>
              <a:t>	plusvalía, ayudando a disminuir el numero de viviendas </a:t>
            </a:r>
          </a:p>
          <a:p>
            <a:pPr algn="just">
              <a:buClr>
                <a:srgbClr val="C00000"/>
              </a:buClr>
              <a:buNone/>
            </a:pPr>
            <a:r>
              <a:rPr lang="es-MX" sz="1800" dirty="0" smtClean="0"/>
              <a:t>	deshabitadas.</a:t>
            </a:r>
          </a:p>
          <a:p>
            <a:pPr algn="just"/>
            <a:endParaRPr lang="es-MX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Alcance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6833697" cy="5043681"/>
          </a:xfrm>
        </p:spPr>
        <p:txBody>
          <a:bodyPr>
            <a:normAutofit fontScale="92500" lnSpcReduction="20000"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900" dirty="0" smtClean="0"/>
              <a:t>Aplica para todos los niveles salariales.</a:t>
            </a:r>
          </a:p>
          <a:p>
            <a:pPr algn="just">
              <a:buClr>
                <a:srgbClr val="C00000"/>
              </a:buClr>
              <a:buNone/>
            </a:pPr>
            <a:endParaRPr lang="es-MX" sz="19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900" dirty="0" smtClean="0"/>
              <a:t>Se considera vivienda de uso temporal aquella que esté ubicada en los Municipios de: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	</a:t>
            </a:r>
            <a:endParaRPr lang="es-MX" sz="2100" dirty="0" smtClean="0"/>
          </a:p>
          <a:p>
            <a:pPr lvl="3" algn="just">
              <a:buClr>
                <a:srgbClr val="C00000"/>
              </a:buClr>
              <a:buNone/>
            </a:pPr>
            <a:r>
              <a:rPr lang="es-MX" sz="2100" dirty="0" smtClean="0"/>
              <a:t>Guerrero</a:t>
            </a:r>
            <a:r>
              <a:rPr lang="es-MX" sz="1900" dirty="0" smtClean="0"/>
              <a:t> </a:t>
            </a:r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r>
              <a:rPr lang="es-MX" sz="2100" dirty="0" smtClean="0"/>
              <a:t>Morelos</a:t>
            </a:r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r>
              <a:rPr lang="es-MX" sz="2100" dirty="0" smtClean="0"/>
              <a:t>Colima</a:t>
            </a:r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r>
              <a:rPr lang="es-MX" sz="2100" dirty="0" smtClean="0"/>
              <a:t>Nayarit</a:t>
            </a:r>
            <a:r>
              <a:rPr lang="es-MX" sz="1900" dirty="0" smtClean="0"/>
              <a:t> </a:t>
            </a:r>
          </a:p>
          <a:p>
            <a:pPr lvl="3" algn="just">
              <a:buClr>
                <a:srgbClr val="C00000"/>
              </a:buClr>
              <a:buNone/>
            </a:pPr>
            <a:endParaRPr lang="es-MX" sz="1900" dirty="0" smtClean="0"/>
          </a:p>
          <a:p>
            <a:pPr lvl="3" algn="just">
              <a:buClr>
                <a:srgbClr val="C00000"/>
              </a:buClr>
              <a:buNone/>
            </a:pPr>
            <a:r>
              <a:rPr lang="es-MX" sz="2100" dirty="0" smtClean="0"/>
              <a:t>Querétaro</a:t>
            </a:r>
            <a:r>
              <a:rPr lang="es-MX" sz="1900" dirty="0" smtClean="0"/>
              <a:t> </a:t>
            </a:r>
          </a:p>
          <a:p>
            <a:pPr lvl="1" algn="just">
              <a:buClr>
                <a:srgbClr val="C00000"/>
              </a:buClr>
            </a:pPr>
            <a:endParaRPr lang="es-MX" sz="1700" dirty="0"/>
          </a:p>
        </p:txBody>
      </p:sp>
      <p:sp>
        <p:nvSpPr>
          <p:cNvPr id="4" name="3 CuadroTexto"/>
          <p:cNvSpPr txBox="1"/>
          <p:nvPr/>
        </p:nvSpPr>
        <p:spPr>
          <a:xfrm>
            <a:off x="3756395" y="3124879"/>
            <a:ext cx="2857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Acapulco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Jose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Azueta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(Zihuatanejo)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722539" y="4497874"/>
            <a:ext cx="2905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Todos los municipios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794741" y="5016921"/>
            <a:ext cx="2140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Manzanillo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773839" y="5648283"/>
            <a:ext cx="2140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Bahía de Banderas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53803" y="6179007"/>
            <a:ext cx="2140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San Juan del Río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>
            <a:off x="3352809" y="4662913"/>
            <a:ext cx="33382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3316520" y="5208779"/>
            <a:ext cx="33382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3279526" y="5838553"/>
            <a:ext cx="33382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3327030" y="6401423"/>
            <a:ext cx="333829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3135086" y="3592776"/>
            <a:ext cx="587453" cy="2422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 flipV="1">
            <a:off x="3118342" y="3356404"/>
            <a:ext cx="604197" cy="249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Alcance 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31960"/>
            <a:ext cx="6833697" cy="4786953"/>
          </a:xfrm>
        </p:spPr>
        <p:txBody>
          <a:bodyPr>
            <a:no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Aplica para todos los productos de crédito L- ll:  Crédito Tradicional ,Cofinavit, Cofinavit ingresos adicionales, Cofinavit AG, Infonavit Total,  Infonavit Total AG, Infonavit Fovissste y Compra y Mejora.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Aplica sólo para derechohabientes que adquieran viviendas tanto nuevas como usadas en los municipios catalogados como de uso temporal , y que su residencia actual sea en un estado diferente.</a:t>
            </a:r>
          </a:p>
          <a:p>
            <a:pPr marL="0" indent="0" algn="just">
              <a:buClr>
                <a:srgbClr val="C00000"/>
              </a:buClr>
              <a:buNone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Aplica crédito conyugal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es-MX" sz="1800" dirty="0" smtClean="0"/>
          </a:p>
          <a:p>
            <a:pPr algn="just">
              <a:buClr>
                <a:srgbClr val="C00000"/>
              </a:buClr>
              <a:buNone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Aplica captura remota</a:t>
            </a:r>
          </a:p>
          <a:p>
            <a:pPr marL="0" indent="0" algn="just">
              <a:buClr>
                <a:srgbClr val="C00000"/>
              </a:buClr>
              <a:buNone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Aplica Precalificación Anticipada bajo las condiciones de este producto.</a:t>
            </a:r>
          </a:p>
          <a:p>
            <a:pPr algn="just">
              <a:buClr>
                <a:srgbClr val="C00000"/>
              </a:buClr>
              <a:buNone/>
            </a:pPr>
            <a:endParaRPr lang="es-MX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Condiciones financieras del crédito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2000" dirty="0" smtClean="0"/>
              <a:t>El monto máximo de crédito será  hasta del 80% del valor de la vivienda, por lo que el crédito mas el SSV  será  hasta del 90%</a:t>
            </a:r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2000" dirty="0" smtClean="0"/>
              <a:t>En caso de crédito conyugal , la suma de ambos montos de crédito, será hasta el 80%  del valor de la vivienda.</a:t>
            </a:r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2000" dirty="0" smtClean="0"/>
              <a:t>La tasa de interés será  del  10% para todos los niveles de ingreso y</a:t>
            </a:r>
            <a:r>
              <a:rPr lang="es-MX" sz="2000" b="1" dirty="0" smtClean="0"/>
              <a:t>  </a:t>
            </a:r>
            <a:r>
              <a:rPr lang="es-MX" sz="2000" dirty="0" smtClean="0"/>
              <a:t>no</a:t>
            </a:r>
            <a:r>
              <a:rPr lang="es-MX" sz="2000" b="1" dirty="0" smtClean="0"/>
              <a:t> </a:t>
            </a:r>
            <a:r>
              <a:rPr lang="es-MX" sz="2000" dirty="0" smtClean="0"/>
              <a:t> aplica reestructuras.</a:t>
            </a:r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>
              <a:buClr>
                <a:srgbClr val="C00000"/>
              </a:buClr>
              <a:buNone/>
            </a:pPr>
            <a:r>
              <a:rPr lang="es-MX" sz="2000" dirty="0" smtClean="0"/>
              <a:t> 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es-MX" sz="2000" dirty="0" smtClean="0"/>
          </a:p>
          <a:p>
            <a:pPr algn="just">
              <a:buClr>
                <a:srgbClr val="C00000"/>
              </a:buClr>
              <a:buNone/>
            </a:pPr>
            <a:endParaRPr lang="es-MX" sz="2000" dirty="0" smtClean="0"/>
          </a:p>
          <a:p>
            <a:pPr algn="just"/>
            <a:endParaRPr lang="es-MX" sz="2000" dirty="0" smtClean="0"/>
          </a:p>
          <a:p>
            <a:pPr algn="just"/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480" y="1600200"/>
            <a:ext cx="6833697" cy="4950725"/>
          </a:xfrm>
        </p:spPr>
        <p:txBody>
          <a:bodyPr>
            <a:noAutofit/>
          </a:bodyPr>
          <a:lstStyle/>
          <a:p>
            <a:pPr lvl="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Se requiere de un ahorro previo del trabajador por el 10% del precio de compra-venta de la vivienda, el cual se deberá depositar en el Infonavit como ahorro voluntario, mismo que  se utilizara  para el pago parcial de la vivienda.</a:t>
            </a:r>
          </a:p>
          <a:p>
            <a:pPr lvl="0" algn="just">
              <a:buClr>
                <a:srgbClr val="C00000"/>
              </a:buClr>
              <a:buNone/>
            </a:pPr>
            <a:endParaRPr lang="es-MX" sz="1800" dirty="0" smtClean="0"/>
          </a:p>
          <a:p>
            <a:pPr lvl="0"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Este pago es condicionante para  la titulación del crédito.</a:t>
            </a:r>
          </a:p>
          <a:p>
            <a:pPr algn="just">
              <a:buClr>
                <a:srgbClr val="C00000"/>
              </a:buClr>
              <a:buNone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 </a:t>
            </a:r>
            <a:r>
              <a:rPr lang="es-MX" sz="1800" dirty="0"/>
              <a:t>I</a:t>
            </a:r>
            <a:r>
              <a:rPr lang="es-MX" sz="1800" dirty="0" smtClean="0"/>
              <a:t>ncorpora el Infonavit el requisito de recabar el comprobante de domicilio para identificar si el Derechohabiente habita en la misma entidad federativa de adquisición de la vivienda y por lo tanto definir si otorga las condiciones originales de crédito o si aplican las condiciones de vivienda de uso temporal.</a:t>
            </a:r>
          </a:p>
          <a:p>
            <a:pPr algn="just">
              <a:buClr>
                <a:srgbClr val="C00000"/>
              </a:buClr>
              <a:buNone/>
            </a:pPr>
            <a:endParaRPr lang="es-MX" sz="1800" dirty="0" smtClean="0"/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es-MX" sz="1800" dirty="0" smtClean="0"/>
              <a:t>Dicho comprobante se solicitará siempre y cuando el trabajador adquiera  su vivienda dentro de los municipios de uso temporal.</a:t>
            </a:r>
            <a:endParaRPr lang="es-MX" sz="1700" dirty="0" smtClean="0"/>
          </a:p>
          <a:p>
            <a:pPr lvl="0" algn="just">
              <a:buClr>
                <a:srgbClr val="C00000"/>
              </a:buClr>
              <a:buFont typeface="Wingdings" pitchFamily="2" charset="2"/>
              <a:buChar char="Ø"/>
            </a:pPr>
            <a:endParaRPr lang="es-MX" sz="1700" dirty="0" smtClean="0"/>
          </a:p>
          <a:p>
            <a:pPr lvl="0" algn="just">
              <a:buClr>
                <a:srgbClr val="C00000"/>
              </a:buClr>
              <a:buNone/>
            </a:pPr>
            <a:endParaRPr lang="es-MX" sz="1700" dirty="0" smtClean="0"/>
          </a:p>
          <a:p>
            <a:pPr algn="just"/>
            <a:endParaRPr lang="es-MX" sz="17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Características de crédito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Ejemplo Infonavit Total AG</a:t>
            </a:r>
            <a:endParaRPr lang="es-MX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27792" y="1349353"/>
            <a:ext cx="5281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latin typeface="Arial" pitchFamily="34" charset="0"/>
                <a:cs typeface="Arial" pitchFamily="34" charset="0"/>
              </a:rPr>
              <a:t>Trabajador de 35 años con ingreso  salarial de 25 vsm</a:t>
            </a:r>
            <a:endParaRPr lang="es-MX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26743008"/>
              </p:ext>
            </p:extLst>
          </p:nvPr>
        </p:nvGraphicFramePr>
        <p:xfrm>
          <a:off x="394481" y="1779145"/>
          <a:ext cx="6927772" cy="4799074"/>
        </p:xfrm>
        <a:graphic>
          <a:graphicData uri="http://schemas.openxmlformats.org/drawingml/2006/table">
            <a:tbl>
              <a:tblPr/>
              <a:tblGrid>
                <a:gridCol w="3054562"/>
                <a:gridCol w="388290"/>
                <a:gridCol w="1038681"/>
                <a:gridCol w="1423737"/>
                <a:gridCol w="1022502"/>
              </a:tblGrid>
              <a:tr h="21094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Escenarios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5582" marR="5582" marT="558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1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2</a:t>
                      </a:r>
                    </a:p>
                  </a:txBody>
                  <a:tcPr marL="5582" marR="5582" marT="558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3</a:t>
                      </a:r>
                    </a:p>
                  </a:txBody>
                  <a:tcPr marL="5582" marR="5582" marT="558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107451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Condiciones financieras de crédito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 </a:t>
                      </a:r>
                    </a:p>
                  </a:txBody>
                  <a:tcPr marL="5582" marR="5582" marT="558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de crédito según reglas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ordinario de crédito con valor de vivienda (simulador)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ajustado de crédito para vivienda de uso temporal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191172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valor de vivienda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1,000,000.00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1,000,000.00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18458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de crédito a otorgar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1,272,969.60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950,000.00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      800,000.00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915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Más monto inicial disponible del saldo de la Subcuenta de Vivienda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+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76,378.17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50,000.00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50,000.00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915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omic Sans MS"/>
                        </a:rPr>
                        <a:t>Más monto del Ahorro Voluntario (en su caso)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+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-  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-  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      100,000.00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5374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Menos Monto de gastos de titulación, financieros y de operación del crédito a otorgar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63,648.48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47,500.00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40,000.00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18458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contarías con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=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1,285,699.29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952,500.00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910,000.00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915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En su caso, tendrías que pagar una diferencia de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N/A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47,500.00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        90,000.00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55374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El descuento mensual del salario  más el fondo de protección de pagos sería de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11,638.58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8,687.11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7,314.12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915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Total del Saldo de la Subcuenta de Vivienda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150,187.97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150,187.97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150,187.97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  <a:tr h="36915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omic Sans MS"/>
                        </a:rPr>
                        <a:t>Monto Remanente del Saldo de la Subcuenta de Vivienda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73,809.80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100,187.97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100,187.97 </a:t>
                      </a:r>
                    </a:p>
                  </a:txBody>
                  <a:tcPr marL="5582" marR="5582" marT="55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19343" r="18060" b="16358"/>
          <a:stretch/>
        </p:blipFill>
        <p:spPr bwMode="auto">
          <a:xfrm>
            <a:off x="95535" y="1282889"/>
            <a:ext cx="8898340" cy="5404513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2" name="1 CuadroTexto"/>
          <p:cNvSpPr txBox="1"/>
          <p:nvPr/>
        </p:nvSpPr>
        <p:spPr>
          <a:xfrm>
            <a:off x="3029794" y="491319"/>
            <a:ext cx="272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Precalificación</a:t>
            </a:r>
            <a:endParaRPr lang="es-MX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94480" y="235438"/>
            <a:ext cx="6927773" cy="90919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s-MX" sz="2800" dirty="0"/>
          </a:p>
        </p:txBody>
      </p:sp>
      <p:sp>
        <p:nvSpPr>
          <p:cNvPr id="3" name="2 Llamada ovalada"/>
          <p:cNvSpPr/>
          <p:nvPr/>
        </p:nvSpPr>
        <p:spPr>
          <a:xfrm>
            <a:off x="6728346" y="3098043"/>
            <a:ext cx="2265529" cy="1569492"/>
          </a:xfrm>
          <a:prstGeom prst="wedgeEllipseCallout">
            <a:avLst>
              <a:gd name="adj1" fmla="val -69204"/>
              <a:gd name="adj2" fmla="val 6703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Se selecciona estado y municipio de vivienda de uso temporal</a:t>
            </a:r>
          </a:p>
          <a:p>
            <a:pPr algn="ctr"/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xmlns="" val="28565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119" t="17194" r="20186" b="8657"/>
          <a:stretch/>
        </p:blipFill>
        <p:spPr bwMode="auto">
          <a:xfrm>
            <a:off x="136478" y="1310185"/>
            <a:ext cx="8843749" cy="544545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2" name="1 Rectángulo"/>
          <p:cNvSpPr/>
          <p:nvPr/>
        </p:nvSpPr>
        <p:spPr>
          <a:xfrm>
            <a:off x="3149014" y="505369"/>
            <a:ext cx="2504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Precalificación</a:t>
            </a:r>
          </a:p>
        </p:txBody>
      </p:sp>
      <p:sp>
        <p:nvSpPr>
          <p:cNvPr id="3" name="2 Llamada ovalada"/>
          <p:cNvSpPr/>
          <p:nvPr/>
        </p:nvSpPr>
        <p:spPr>
          <a:xfrm>
            <a:off x="0" y="2770495"/>
            <a:ext cx="2634018" cy="1678675"/>
          </a:xfrm>
          <a:prstGeom prst="wedgeEllipseCallout">
            <a:avLst>
              <a:gd name="adj1" fmla="val 35508"/>
              <a:gd name="adj2" fmla="val 8942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Despliega nuevo botón de lado izquierdo una vez seleccionado el municipio</a:t>
            </a:r>
          </a:p>
        </p:txBody>
      </p:sp>
    </p:spTree>
    <p:extLst>
      <p:ext uri="{BB962C8B-B14F-4D97-AF65-F5344CB8AC3E}">
        <p14:creationId xmlns:p14="http://schemas.microsoft.com/office/powerpoint/2010/main" xmlns="" val="44060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5447</TotalTime>
  <Words>737</Words>
  <Application>Microsoft Office PowerPoint</Application>
  <PresentationFormat>Presentación en pantalla (4:3)</PresentationFormat>
  <Paragraphs>150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Vivienda de Uso Temporal</vt:lpstr>
      <vt:lpstr>Objetivo</vt:lpstr>
      <vt:lpstr>Alcance</vt:lpstr>
      <vt:lpstr>Alcance </vt:lpstr>
      <vt:lpstr>Condiciones financieras del crédito</vt:lpstr>
      <vt:lpstr>Características de crédito</vt:lpstr>
      <vt:lpstr>Ejemplo Infonavit Total AG</vt:lpstr>
      <vt:lpstr>Diapositiva 8</vt:lpstr>
      <vt:lpstr>Diapositiva 9</vt:lpstr>
      <vt:lpstr>Diapositiva 10</vt:lpstr>
      <vt:lpstr>Diapositiva 11</vt:lpstr>
    </vt:vector>
  </TitlesOfParts>
  <Company>Infonavit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Infonvit infonavit</dc:creator>
  <cp:lastModifiedBy>IN097487</cp:lastModifiedBy>
  <cp:revision>65</cp:revision>
  <dcterms:created xsi:type="dcterms:W3CDTF">2011-08-23T19:31:11Z</dcterms:created>
  <dcterms:modified xsi:type="dcterms:W3CDTF">2012-02-07T20:31:33Z</dcterms:modified>
</cp:coreProperties>
</file>