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4.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5.xml" ContentType="application/vnd.openxmlformats-officedocument.drawingml.chart+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73" r:id="rId2"/>
    <p:sldId id="342" r:id="rId3"/>
    <p:sldId id="345" r:id="rId4"/>
    <p:sldId id="348" r:id="rId5"/>
    <p:sldId id="396" r:id="rId6"/>
    <p:sldId id="393" r:id="rId7"/>
    <p:sldId id="392" r:id="rId8"/>
    <p:sldId id="363" r:id="rId9"/>
    <p:sldId id="397" r:id="rId10"/>
    <p:sldId id="355" r:id="rId11"/>
  </p:sldIdLst>
  <p:sldSz cx="9144000" cy="6858000" type="screen4x3"/>
  <p:notesSz cx="6797675" cy="99266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afael" initials="R"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53" autoAdjust="0"/>
    <p:restoredTop sz="86856" autoAdjust="0"/>
  </p:normalViewPr>
  <p:slideViewPr>
    <p:cSldViewPr showGuides="1">
      <p:cViewPr>
        <p:scale>
          <a:sx n="60" d="100"/>
          <a:sy n="60" d="100"/>
        </p:scale>
        <p:origin x="-1482" y="-162"/>
      </p:cViewPr>
      <p:guideLst>
        <p:guide orient="horz" pos="2160"/>
        <p:guide pos="2880"/>
      </p:guideLst>
    </p:cSldViewPr>
  </p:slideViewPr>
  <p:outlineViewPr>
    <p:cViewPr>
      <p:scale>
        <a:sx n="33" d="100"/>
        <a:sy n="33" d="100"/>
      </p:scale>
      <p:origin x="0" y="60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3006" y="-108"/>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oleObject" Target="file:///C:\Users\Rafael\Desktop\BI%20RUV\An&#225;lisis%20Mixta\Presentaciones%20Mixta%202013\2013.04\xls\dtu_nal_abril.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Rafael\Desktop\BI%20RUV\An&#225;lisis%20Mixta\Presentaciones%20Mixta%202013\2013.04\xls\velocidad_de_construcci&#243;n_abril.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Rafael\Desktop\BI%20RUV\An&#225;lisis%20Mixta\Presentaciones%20Mixta%202013\2013.04\DEFICIT_SUPERAVIT_2013.04_V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2"/>
          <c:order val="2"/>
          <c:tx>
            <c:v>2013</c:v>
          </c:tx>
          <c:invertIfNegative val="0"/>
          <c:dLbls>
            <c:showLegendKey val="0"/>
            <c:showVal val="1"/>
            <c:showCatName val="0"/>
            <c:showSerName val="0"/>
            <c:showPercent val="0"/>
            <c:showBubbleSize val="0"/>
            <c:showLeaderLines val="0"/>
          </c:dLbls>
          <c:cat>
            <c:strRef>
              <c:f>Sheet1!$O$3:$O$14</c:f>
              <c:strCache>
                <c:ptCount val="12"/>
                <c:pt idx="0">
                  <c:v>enero </c:v>
                </c:pt>
                <c:pt idx="1">
                  <c:v>febrero</c:v>
                </c:pt>
                <c:pt idx="2">
                  <c:v>marzo</c:v>
                </c:pt>
                <c:pt idx="3">
                  <c:v>abril</c:v>
                </c:pt>
                <c:pt idx="4">
                  <c:v>mayo</c:v>
                </c:pt>
                <c:pt idx="5">
                  <c:v>junio</c:v>
                </c:pt>
                <c:pt idx="6">
                  <c:v>julio</c:v>
                </c:pt>
                <c:pt idx="7">
                  <c:v>agosto</c:v>
                </c:pt>
                <c:pt idx="8">
                  <c:v>septiembre</c:v>
                </c:pt>
                <c:pt idx="9">
                  <c:v>octubre</c:v>
                </c:pt>
                <c:pt idx="10">
                  <c:v>noviembre</c:v>
                </c:pt>
                <c:pt idx="11">
                  <c:v>diciembre</c:v>
                </c:pt>
              </c:strCache>
            </c:strRef>
          </c:cat>
          <c:val>
            <c:numRef>
              <c:f>Sheet1!$B$77:$B$79</c:f>
              <c:numCache>
                <c:formatCode>#,##0</c:formatCode>
                <c:ptCount val="3"/>
                <c:pt idx="0">
                  <c:v>33075</c:v>
                </c:pt>
                <c:pt idx="1">
                  <c:v>20661</c:v>
                </c:pt>
                <c:pt idx="2">
                  <c:v>13494</c:v>
                </c:pt>
              </c:numCache>
            </c:numRef>
          </c:val>
        </c:ser>
        <c:dLbls>
          <c:showLegendKey val="0"/>
          <c:showVal val="0"/>
          <c:showCatName val="0"/>
          <c:showSerName val="0"/>
          <c:showPercent val="0"/>
          <c:showBubbleSize val="0"/>
        </c:dLbls>
        <c:gapWidth val="75"/>
        <c:axId val="7491584"/>
        <c:axId val="7493120"/>
      </c:barChart>
      <c:lineChart>
        <c:grouping val="standard"/>
        <c:varyColors val="0"/>
        <c:ser>
          <c:idx val="1"/>
          <c:order val="0"/>
          <c:tx>
            <c:v>2012</c:v>
          </c:tx>
          <c:cat>
            <c:strRef>
              <c:f>Sheet1!$O$3:$O$14</c:f>
              <c:strCache>
                <c:ptCount val="12"/>
                <c:pt idx="0">
                  <c:v>enero </c:v>
                </c:pt>
                <c:pt idx="1">
                  <c:v>febrero</c:v>
                </c:pt>
                <c:pt idx="2">
                  <c:v>marzo</c:v>
                </c:pt>
                <c:pt idx="3">
                  <c:v>abril</c:v>
                </c:pt>
                <c:pt idx="4">
                  <c:v>mayo</c:v>
                </c:pt>
                <c:pt idx="5">
                  <c:v>junio</c:v>
                </c:pt>
                <c:pt idx="6">
                  <c:v>julio</c:v>
                </c:pt>
                <c:pt idx="7">
                  <c:v>agosto</c:v>
                </c:pt>
                <c:pt idx="8">
                  <c:v>septiembre</c:v>
                </c:pt>
                <c:pt idx="9">
                  <c:v>octubre</c:v>
                </c:pt>
                <c:pt idx="10">
                  <c:v>noviembre</c:v>
                </c:pt>
                <c:pt idx="11">
                  <c:v>diciembre</c:v>
                </c:pt>
              </c:strCache>
            </c:strRef>
          </c:cat>
          <c:val>
            <c:numRef>
              <c:f>Sheet1!$B$65:$B$76</c:f>
              <c:numCache>
                <c:formatCode>#,##0</c:formatCode>
                <c:ptCount val="12"/>
                <c:pt idx="0">
                  <c:v>29979</c:v>
                </c:pt>
                <c:pt idx="1">
                  <c:v>30702</c:v>
                </c:pt>
                <c:pt idx="2">
                  <c:v>28345</c:v>
                </c:pt>
                <c:pt idx="3">
                  <c:v>27746</c:v>
                </c:pt>
                <c:pt idx="4">
                  <c:v>26389</c:v>
                </c:pt>
                <c:pt idx="5">
                  <c:v>25265</c:v>
                </c:pt>
                <c:pt idx="6">
                  <c:v>25622</c:v>
                </c:pt>
                <c:pt idx="7">
                  <c:v>27008</c:v>
                </c:pt>
                <c:pt idx="8">
                  <c:v>33852</c:v>
                </c:pt>
                <c:pt idx="9">
                  <c:v>28267</c:v>
                </c:pt>
                <c:pt idx="10">
                  <c:v>23121</c:v>
                </c:pt>
                <c:pt idx="11">
                  <c:v>34984</c:v>
                </c:pt>
              </c:numCache>
            </c:numRef>
          </c:val>
          <c:smooth val="0"/>
        </c:ser>
        <c:ser>
          <c:idx val="0"/>
          <c:order val="1"/>
          <c:tx>
            <c:v>2011</c:v>
          </c:tx>
          <c:cat>
            <c:strRef>
              <c:f>Sheet1!$O$3:$O$14</c:f>
              <c:strCache>
                <c:ptCount val="12"/>
                <c:pt idx="0">
                  <c:v>enero </c:v>
                </c:pt>
                <c:pt idx="1">
                  <c:v>febrero</c:v>
                </c:pt>
                <c:pt idx="2">
                  <c:v>marzo</c:v>
                </c:pt>
                <c:pt idx="3">
                  <c:v>abril</c:v>
                </c:pt>
                <c:pt idx="4">
                  <c:v>mayo</c:v>
                </c:pt>
                <c:pt idx="5">
                  <c:v>junio</c:v>
                </c:pt>
                <c:pt idx="6">
                  <c:v>julio</c:v>
                </c:pt>
                <c:pt idx="7">
                  <c:v>agosto</c:v>
                </c:pt>
                <c:pt idx="8">
                  <c:v>septiembre</c:v>
                </c:pt>
                <c:pt idx="9">
                  <c:v>octubre</c:v>
                </c:pt>
                <c:pt idx="10">
                  <c:v>noviembre</c:v>
                </c:pt>
                <c:pt idx="11">
                  <c:v>diciembre</c:v>
                </c:pt>
              </c:strCache>
            </c:strRef>
          </c:cat>
          <c:val>
            <c:numRef>
              <c:f>Sheet1!$B$53:$B$64</c:f>
              <c:numCache>
                <c:formatCode>#,##0</c:formatCode>
                <c:ptCount val="12"/>
                <c:pt idx="0">
                  <c:v>31228</c:v>
                </c:pt>
                <c:pt idx="1">
                  <c:v>33815</c:v>
                </c:pt>
                <c:pt idx="2">
                  <c:v>33150</c:v>
                </c:pt>
                <c:pt idx="3">
                  <c:v>31606</c:v>
                </c:pt>
                <c:pt idx="4">
                  <c:v>29958</c:v>
                </c:pt>
                <c:pt idx="5">
                  <c:v>38756</c:v>
                </c:pt>
                <c:pt idx="6">
                  <c:v>29802</c:v>
                </c:pt>
                <c:pt idx="7">
                  <c:v>37749</c:v>
                </c:pt>
                <c:pt idx="8">
                  <c:v>30557</c:v>
                </c:pt>
                <c:pt idx="9">
                  <c:v>34838</c:v>
                </c:pt>
                <c:pt idx="10">
                  <c:v>27616</c:v>
                </c:pt>
                <c:pt idx="11">
                  <c:v>55146</c:v>
                </c:pt>
              </c:numCache>
            </c:numRef>
          </c:val>
          <c:smooth val="0"/>
        </c:ser>
        <c:dLbls>
          <c:showLegendKey val="0"/>
          <c:showVal val="0"/>
          <c:showCatName val="0"/>
          <c:showSerName val="0"/>
          <c:showPercent val="0"/>
          <c:showBubbleSize val="0"/>
        </c:dLbls>
        <c:marker val="1"/>
        <c:smooth val="0"/>
        <c:axId val="7491584"/>
        <c:axId val="7493120"/>
      </c:lineChart>
      <c:catAx>
        <c:axId val="7491584"/>
        <c:scaling>
          <c:orientation val="minMax"/>
        </c:scaling>
        <c:delete val="0"/>
        <c:axPos val="b"/>
        <c:numFmt formatCode="General" sourceLinked="1"/>
        <c:majorTickMark val="none"/>
        <c:minorTickMark val="none"/>
        <c:tickLblPos val="nextTo"/>
        <c:txPr>
          <a:bodyPr rot="0" vert="horz"/>
          <a:lstStyle/>
          <a:p>
            <a:pPr>
              <a:defRPr/>
            </a:pPr>
            <a:endParaRPr lang="es-MX"/>
          </a:p>
        </c:txPr>
        <c:crossAx val="7493120"/>
        <c:crosses val="autoZero"/>
        <c:auto val="1"/>
        <c:lblAlgn val="ctr"/>
        <c:lblOffset val="100"/>
        <c:noMultiLvlLbl val="0"/>
      </c:catAx>
      <c:valAx>
        <c:axId val="7493120"/>
        <c:scaling>
          <c:orientation val="minMax"/>
        </c:scaling>
        <c:delete val="0"/>
        <c:axPos val="l"/>
        <c:numFmt formatCode="#,##0" sourceLinked="1"/>
        <c:majorTickMark val="none"/>
        <c:minorTickMark val="none"/>
        <c:tickLblPos val="nextTo"/>
        <c:txPr>
          <a:bodyPr rot="0" vert="horz"/>
          <a:lstStyle/>
          <a:p>
            <a:pPr>
              <a:defRPr/>
            </a:pPr>
            <a:endParaRPr lang="es-MX"/>
          </a:p>
        </c:txPr>
        <c:crossAx val="7491584"/>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2"/>
          <c:order val="2"/>
          <c:tx>
            <c:v>2013</c:v>
          </c:tx>
          <c:spPr>
            <a:solidFill>
              <a:schemeClr val="accent3"/>
            </a:solidFill>
          </c:spPr>
          <c:invertIfNegative val="0"/>
          <c:dPt>
            <c:idx val="2"/>
            <c:invertIfNegative val="0"/>
            <c:bubble3D val="0"/>
          </c:dPt>
          <c:dPt>
            <c:idx val="3"/>
            <c:invertIfNegative val="0"/>
            <c:bubble3D val="0"/>
            <c:spPr>
              <a:solidFill>
                <a:schemeClr val="accent3">
                  <a:lumMod val="40000"/>
                  <a:lumOff val="60000"/>
                </a:schemeClr>
              </a:solidFill>
            </c:spPr>
          </c:dPt>
          <c:dLbls>
            <c:txPr>
              <a:bodyPr/>
              <a:lstStyle/>
              <a:p>
                <a:pPr>
                  <a:defRPr sz="1000" b="0" i="0" u="none" strike="noStrike" baseline="0">
                    <a:solidFill>
                      <a:srgbClr val="000000"/>
                    </a:solidFill>
                    <a:latin typeface="Calibri"/>
                    <a:ea typeface="Calibri"/>
                    <a:cs typeface="Calibri"/>
                  </a:defRPr>
                </a:pPr>
                <a:endParaRPr lang="es-MX"/>
              </a:p>
            </c:txPr>
            <c:showLegendKey val="0"/>
            <c:showVal val="1"/>
            <c:showCatName val="0"/>
            <c:showSerName val="0"/>
            <c:showPercent val="0"/>
            <c:showBubbleSize val="0"/>
            <c:showLeaderLines val="0"/>
          </c:dLbls>
          <c:cat>
            <c:strRef>
              <c:f>Sheet1!$O$3:$O$14</c:f>
              <c:strCache>
                <c:ptCount val="12"/>
                <c:pt idx="0">
                  <c:v>enero </c:v>
                </c:pt>
                <c:pt idx="1">
                  <c:v>febrero</c:v>
                </c:pt>
                <c:pt idx="2">
                  <c:v>marzo</c:v>
                </c:pt>
                <c:pt idx="3">
                  <c:v>abril</c:v>
                </c:pt>
                <c:pt idx="4">
                  <c:v>mayo</c:v>
                </c:pt>
                <c:pt idx="5">
                  <c:v>junio</c:v>
                </c:pt>
                <c:pt idx="6">
                  <c:v>julio</c:v>
                </c:pt>
                <c:pt idx="7">
                  <c:v>agosto</c:v>
                </c:pt>
                <c:pt idx="8">
                  <c:v>septiembre</c:v>
                </c:pt>
                <c:pt idx="9">
                  <c:v>octubre</c:v>
                </c:pt>
                <c:pt idx="10">
                  <c:v>noviembre</c:v>
                </c:pt>
                <c:pt idx="11">
                  <c:v>diciembre</c:v>
                </c:pt>
              </c:strCache>
            </c:strRef>
          </c:cat>
          <c:val>
            <c:numRef>
              <c:f>Sheet1!$B$50:$B$53</c:f>
              <c:numCache>
                <c:formatCode>#,##0</c:formatCode>
                <c:ptCount val="4"/>
                <c:pt idx="0">
                  <c:v>28456</c:v>
                </c:pt>
                <c:pt idx="1">
                  <c:v>21349</c:v>
                </c:pt>
                <c:pt idx="2">
                  <c:v>12359</c:v>
                </c:pt>
                <c:pt idx="3">
                  <c:v>24826</c:v>
                </c:pt>
              </c:numCache>
            </c:numRef>
          </c:val>
        </c:ser>
        <c:dLbls>
          <c:showLegendKey val="0"/>
          <c:showVal val="0"/>
          <c:showCatName val="0"/>
          <c:showSerName val="0"/>
          <c:showPercent val="0"/>
          <c:showBubbleSize val="0"/>
        </c:dLbls>
        <c:gapWidth val="75"/>
        <c:axId val="8072576"/>
        <c:axId val="8090752"/>
      </c:barChart>
      <c:lineChart>
        <c:grouping val="standard"/>
        <c:varyColors val="0"/>
        <c:ser>
          <c:idx val="1"/>
          <c:order val="0"/>
          <c:tx>
            <c:v>2012</c:v>
          </c:tx>
          <c:cat>
            <c:strRef>
              <c:f>Sheet1!$O$3:$O$14</c:f>
              <c:strCache>
                <c:ptCount val="12"/>
                <c:pt idx="0">
                  <c:v>enero </c:v>
                </c:pt>
                <c:pt idx="1">
                  <c:v>febrero</c:v>
                </c:pt>
                <c:pt idx="2">
                  <c:v>marzo</c:v>
                </c:pt>
                <c:pt idx="3">
                  <c:v>abril</c:v>
                </c:pt>
                <c:pt idx="4">
                  <c:v>mayo</c:v>
                </c:pt>
                <c:pt idx="5">
                  <c:v>junio</c:v>
                </c:pt>
                <c:pt idx="6">
                  <c:v>julio</c:v>
                </c:pt>
                <c:pt idx="7">
                  <c:v>agosto</c:v>
                </c:pt>
                <c:pt idx="8">
                  <c:v>septiembre</c:v>
                </c:pt>
                <c:pt idx="9">
                  <c:v>octubre</c:v>
                </c:pt>
                <c:pt idx="10">
                  <c:v>noviembre</c:v>
                </c:pt>
                <c:pt idx="11">
                  <c:v>diciembre</c:v>
                </c:pt>
              </c:strCache>
            </c:strRef>
          </c:cat>
          <c:val>
            <c:numRef>
              <c:f>Sheet1!$B$38:$B$49</c:f>
              <c:numCache>
                <c:formatCode>#,##0</c:formatCode>
                <c:ptCount val="12"/>
                <c:pt idx="0">
                  <c:v>27469</c:v>
                </c:pt>
                <c:pt idx="1">
                  <c:v>27433</c:v>
                </c:pt>
                <c:pt idx="2">
                  <c:v>29145</c:v>
                </c:pt>
                <c:pt idx="3">
                  <c:v>23278</c:v>
                </c:pt>
                <c:pt idx="4">
                  <c:v>34511</c:v>
                </c:pt>
                <c:pt idx="5">
                  <c:v>21560</c:v>
                </c:pt>
                <c:pt idx="6">
                  <c:v>25958</c:v>
                </c:pt>
                <c:pt idx="7">
                  <c:v>24831</c:v>
                </c:pt>
                <c:pt idx="8">
                  <c:v>23761</c:v>
                </c:pt>
                <c:pt idx="9">
                  <c:v>31096</c:v>
                </c:pt>
                <c:pt idx="10">
                  <c:v>23704</c:v>
                </c:pt>
                <c:pt idx="11">
                  <c:v>16328</c:v>
                </c:pt>
              </c:numCache>
            </c:numRef>
          </c:val>
          <c:smooth val="0"/>
        </c:ser>
        <c:ser>
          <c:idx val="0"/>
          <c:order val="1"/>
          <c:tx>
            <c:v>2011</c:v>
          </c:tx>
          <c:cat>
            <c:strRef>
              <c:f>Sheet1!$O$3:$O$14</c:f>
              <c:strCache>
                <c:ptCount val="12"/>
                <c:pt idx="0">
                  <c:v>enero </c:v>
                </c:pt>
                <c:pt idx="1">
                  <c:v>febrero</c:v>
                </c:pt>
                <c:pt idx="2">
                  <c:v>marzo</c:v>
                </c:pt>
                <c:pt idx="3">
                  <c:v>abril</c:v>
                </c:pt>
                <c:pt idx="4">
                  <c:v>mayo</c:v>
                </c:pt>
                <c:pt idx="5">
                  <c:v>junio</c:v>
                </c:pt>
                <c:pt idx="6">
                  <c:v>julio</c:v>
                </c:pt>
                <c:pt idx="7">
                  <c:v>agosto</c:v>
                </c:pt>
                <c:pt idx="8">
                  <c:v>septiembre</c:v>
                </c:pt>
                <c:pt idx="9">
                  <c:v>octubre</c:v>
                </c:pt>
                <c:pt idx="10">
                  <c:v>noviembre</c:v>
                </c:pt>
                <c:pt idx="11">
                  <c:v>diciembre</c:v>
                </c:pt>
              </c:strCache>
            </c:strRef>
          </c:cat>
          <c:val>
            <c:numRef>
              <c:f>Sheet1!$B$26:$B$37</c:f>
              <c:numCache>
                <c:formatCode>#,##0</c:formatCode>
                <c:ptCount val="12"/>
                <c:pt idx="0">
                  <c:v>29188</c:v>
                </c:pt>
                <c:pt idx="1">
                  <c:v>32708</c:v>
                </c:pt>
                <c:pt idx="2">
                  <c:v>31754</c:v>
                </c:pt>
                <c:pt idx="3">
                  <c:v>30848</c:v>
                </c:pt>
                <c:pt idx="4">
                  <c:v>39583</c:v>
                </c:pt>
                <c:pt idx="5">
                  <c:v>28774</c:v>
                </c:pt>
                <c:pt idx="6">
                  <c:v>32598</c:v>
                </c:pt>
                <c:pt idx="7">
                  <c:v>36503</c:v>
                </c:pt>
                <c:pt idx="8">
                  <c:v>30700</c:v>
                </c:pt>
                <c:pt idx="9">
                  <c:v>35474</c:v>
                </c:pt>
                <c:pt idx="10">
                  <c:v>25043</c:v>
                </c:pt>
                <c:pt idx="11">
                  <c:v>26330</c:v>
                </c:pt>
              </c:numCache>
            </c:numRef>
          </c:val>
          <c:smooth val="0"/>
        </c:ser>
        <c:dLbls>
          <c:showLegendKey val="0"/>
          <c:showVal val="0"/>
          <c:showCatName val="0"/>
          <c:showSerName val="0"/>
          <c:showPercent val="0"/>
          <c:showBubbleSize val="0"/>
        </c:dLbls>
        <c:marker val="1"/>
        <c:smooth val="0"/>
        <c:axId val="8072576"/>
        <c:axId val="8090752"/>
      </c:lineChart>
      <c:catAx>
        <c:axId val="8072576"/>
        <c:scaling>
          <c:orientation val="minMax"/>
        </c:scaling>
        <c:delete val="0"/>
        <c:axPos val="b"/>
        <c:numFmt formatCode="General" sourceLinked="1"/>
        <c:majorTickMark val="none"/>
        <c:minorTickMark val="none"/>
        <c:tickLblPos val="nextTo"/>
        <c:txPr>
          <a:bodyPr rot="0" vert="horz"/>
          <a:lstStyle/>
          <a:p>
            <a:pPr>
              <a:defRPr sz="1000" b="0" i="0" u="none" strike="noStrike" baseline="0">
                <a:solidFill>
                  <a:srgbClr val="000000"/>
                </a:solidFill>
                <a:latin typeface="Calibri"/>
                <a:ea typeface="Calibri"/>
                <a:cs typeface="Calibri"/>
              </a:defRPr>
            </a:pPr>
            <a:endParaRPr lang="es-MX"/>
          </a:p>
        </c:txPr>
        <c:crossAx val="8090752"/>
        <c:crosses val="autoZero"/>
        <c:auto val="1"/>
        <c:lblAlgn val="ctr"/>
        <c:lblOffset val="100"/>
        <c:noMultiLvlLbl val="0"/>
      </c:catAx>
      <c:valAx>
        <c:axId val="8090752"/>
        <c:scaling>
          <c:orientation val="minMax"/>
          <c:max val="45000"/>
        </c:scaling>
        <c:delete val="0"/>
        <c:axPos val="l"/>
        <c:numFmt formatCode="#,##0" sourceLinked="1"/>
        <c:majorTickMark val="none"/>
        <c:minorTickMark val="none"/>
        <c:tickLblPos val="nextTo"/>
        <c:txPr>
          <a:bodyPr rot="0" vert="horz"/>
          <a:lstStyle/>
          <a:p>
            <a:pPr>
              <a:defRPr sz="1000" b="0" i="0" u="none" strike="noStrike" baseline="0">
                <a:solidFill>
                  <a:srgbClr val="000000"/>
                </a:solidFill>
                <a:latin typeface="Calibri"/>
                <a:ea typeface="Calibri"/>
                <a:cs typeface="Calibri"/>
              </a:defRPr>
            </a:pPr>
            <a:endParaRPr lang="es-MX"/>
          </a:p>
        </c:txPr>
        <c:crossAx val="8072576"/>
        <c:crosses val="autoZero"/>
        <c:crossBetween val="between"/>
      </c:valAx>
    </c:plotArea>
    <c:legend>
      <c:legendPos val="b"/>
      <c:layout/>
      <c:overlay val="0"/>
      <c:txPr>
        <a:bodyPr/>
        <a:lstStyle/>
        <a:p>
          <a:pPr>
            <a:defRPr sz="920" b="0" i="0" u="none" strike="noStrike" baseline="0">
              <a:solidFill>
                <a:srgbClr val="000000"/>
              </a:solidFill>
              <a:latin typeface="Calibri"/>
              <a:ea typeface="Calibri"/>
              <a:cs typeface="Calibri"/>
            </a:defRPr>
          </a:pPr>
          <a:endParaRPr lang="es-MX"/>
        </a:p>
      </c:txPr>
    </c:legend>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s-MX"/>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2"/>
          <c:order val="2"/>
          <c:tx>
            <c:v>2013</c:v>
          </c:tx>
          <c:spPr>
            <a:solidFill>
              <a:schemeClr val="accent3"/>
            </a:solidFill>
          </c:spPr>
          <c:invertIfNegative val="0"/>
          <c:dPt>
            <c:idx val="2"/>
            <c:invertIfNegative val="0"/>
            <c:bubble3D val="0"/>
          </c:dPt>
          <c:dPt>
            <c:idx val="3"/>
            <c:invertIfNegative val="0"/>
            <c:bubble3D val="0"/>
            <c:spPr>
              <a:solidFill>
                <a:schemeClr val="accent3">
                  <a:lumMod val="40000"/>
                  <a:lumOff val="60000"/>
                </a:schemeClr>
              </a:solidFill>
            </c:spPr>
          </c:dPt>
          <c:dLbls>
            <c:txPr>
              <a:bodyPr rot="-5400000" vert="horz"/>
              <a:lstStyle/>
              <a:p>
                <a:pPr algn="ctr">
                  <a:defRPr sz="1000" b="0" i="0" u="none" strike="noStrike" baseline="0">
                    <a:solidFill>
                      <a:srgbClr val="000000"/>
                    </a:solidFill>
                    <a:latin typeface="Calibri"/>
                    <a:ea typeface="Calibri"/>
                    <a:cs typeface="Calibri"/>
                  </a:defRPr>
                </a:pPr>
                <a:endParaRPr lang="es-MX"/>
              </a:p>
            </c:txPr>
            <c:dLblPos val="inBase"/>
            <c:showLegendKey val="0"/>
            <c:showVal val="1"/>
            <c:showCatName val="0"/>
            <c:showSerName val="0"/>
            <c:showPercent val="0"/>
            <c:showBubbleSize val="0"/>
            <c:showLeaderLines val="0"/>
          </c:dLbls>
          <c:cat>
            <c:strRef>
              <c:f>Sheet1!$O$3:$O$14</c:f>
              <c:strCache>
                <c:ptCount val="12"/>
                <c:pt idx="0">
                  <c:v>enero </c:v>
                </c:pt>
                <c:pt idx="1">
                  <c:v>febrero</c:v>
                </c:pt>
                <c:pt idx="2">
                  <c:v>marzo</c:v>
                </c:pt>
                <c:pt idx="3">
                  <c:v>abril</c:v>
                </c:pt>
                <c:pt idx="4">
                  <c:v>mayo</c:v>
                </c:pt>
                <c:pt idx="5">
                  <c:v>junio</c:v>
                </c:pt>
                <c:pt idx="6">
                  <c:v>julio</c:v>
                </c:pt>
                <c:pt idx="7">
                  <c:v>agosto</c:v>
                </c:pt>
                <c:pt idx="8">
                  <c:v>septiembre</c:v>
                </c:pt>
                <c:pt idx="9">
                  <c:v>octubre</c:v>
                </c:pt>
                <c:pt idx="10">
                  <c:v>noviembre</c:v>
                </c:pt>
                <c:pt idx="11">
                  <c:v>diciembre</c:v>
                </c:pt>
              </c:strCache>
            </c:strRef>
          </c:cat>
          <c:val>
            <c:numRef>
              <c:f>Sheet1!$B$49:$B$52</c:f>
              <c:numCache>
                <c:formatCode>#,##0</c:formatCode>
                <c:ptCount val="4"/>
                <c:pt idx="0">
                  <c:v>15233</c:v>
                </c:pt>
                <c:pt idx="1">
                  <c:v>21637</c:v>
                </c:pt>
                <c:pt idx="2">
                  <c:v>24299</c:v>
                </c:pt>
                <c:pt idx="3" formatCode="_-* #,##0_-;\-* #,##0_-;_-* &quot;-&quot;??_-;_-@_-">
                  <c:v>27063</c:v>
                </c:pt>
              </c:numCache>
            </c:numRef>
          </c:val>
        </c:ser>
        <c:dLbls>
          <c:showLegendKey val="0"/>
          <c:showVal val="0"/>
          <c:showCatName val="0"/>
          <c:showSerName val="0"/>
          <c:showPercent val="0"/>
          <c:showBubbleSize val="0"/>
        </c:dLbls>
        <c:gapWidth val="150"/>
        <c:axId val="8162688"/>
        <c:axId val="39683200"/>
      </c:barChart>
      <c:lineChart>
        <c:grouping val="standard"/>
        <c:varyColors val="0"/>
        <c:ser>
          <c:idx val="0"/>
          <c:order val="0"/>
          <c:tx>
            <c:v>2011</c:v>
          </c:tx>
          <c:cat>
            <c:strRef>
              <c:f>Sheet1!$O$3:$O$14</c:f>
              <c:strCache>
                <c:ptCount val="12"/>
                <c:pt idx="0">
                  <c:v>enero </c:v>
                </c:pt>
                <c:pt idx="1">
                  <c:v>febrero</c:v>
                </c:pt>
                <c:pt idx="2">
                  <c:v>marzo</c:v>
                </c:pt>
                <c:pt idx="3">
                  <c:v>abril</c:v>
                </c:pt>
                <c:pt idx="4">
                  <c:v>mayo</c:v>
                </c:pt>
                <c:pt idx="5">
                  <c:v>junio</c:v>
                </c:pt>
                <c:pt idx="6">
                  <c:v>julio</c:v>
                </c:pt>
                <c:pt idx="7">
                  <c:v>agosto</c:v>
                </c:pt>
                <c:pt idx="8">
                  <c:v>septiembre</c:v>
                </c:pt>
                <c:pt idx="9">
                  <c:v>octubre</c:v>
                </c:pt>
                <c:pt idx="10">
                  <c:v>noviembre</c:v>
                </c:pt>
                <c:pt idx="11">
                  <c:v>diciembre</c:v>
                </c:pt>
              </c:strCache>
            </c:strRef>
          </c:cat>
          <c:val>
            <c:numRef>
              <c:f>Sheet1!$B$25:$B$36</c:f>
              <c:numCache>
                <c:formatCode>#,##0</c:formatCode>
                <c:ptCount val="12"/>
                <c:pt idx="0">
                  <c:v>17076</c:v>
                </c:pt>
                <c:pt idx="1">
                  <c:v>28016</c:v>
                </c:pt>
                <c:pt idx="2">
                  <c:v>35068</c:v>
                </c:pt>
                <c:pt idx="3">
                  <c:v>22122</c:v>
                </c:pt>
                <c:pt idx="4">
                  <c:v>29938</c:v>
                </c:pt>
                <c:pt idx="5">
                  <c:v>37284</c:v>
                </c:pt>
                <c:pt idx="6">
                  <c:v>24428</c:v>
                </c:pt>
                <c:pt idx="7">
                  <c:v>28276</c:v>
                </c:pt>
                <c:pt idx="8">
                  <c:v>33693</c:v>
                </c:pt>
                <c:pt idx="9">
                  <c:v>25050</c:v>
                </c:pt>
                <c:pt idx="10">
                  <c:v>33794</c:v>
                </c:pt>
                <c:pt idx="11">
                  <c:v>30774</c:v>
                </c:pt>
              </c:numCache>
            </c:numRef>
          </c:val>
          <c:smooth val="0"/>
        </c:ser>
        <c:ser>
          <c:idx val="1"/>
          <c:order val="1"/>
          <c:tx>
            <c:v>2012</c:v>
          </c:tx>
          <c:cat>
            <c:strRef>
              <c:f>Sheet1!$O$3:$O$14</c:f>
              <c:strCache>
                <c:ptCount val="12"/>
                <c:pt idx="0">
                  <c:v>enero </c:v>
                </c:pt>
                <c:pt idx="1">
                  <c:v>febrero</c:v>
                </c:pt>
                <c:pt idx="2">
                  <c:v>marzo</c:v>
                </c:pt>
                <c:pt idx="3">
                  <c:v>abril</c:v>
                </c:pt>
                <c:pt idx="4">
                  <c:v>mayo</c:v>
                </c:pt>
                <c:pt idx="5">
                  <c:v>junio</c:v>
                </c:pt>
                <c:pt idx="6">
                  <c:v>julio</c:v>
                </c:pt>
                <c:pt idx="7">
                  <c:v>agosto</c:v>
                </c:pt>
                <c:pt idx="8">
                  <c:v>septiembre</c:v>
                </c:pt>
                <c:pt idx="9">
                  <c:v>octubre</c:v>
                </c:pt>
                <c:pt idx="10">
                  <c:v>noviembre</c:v>
                </c:pt>
                <c:pt idx="11">
                  <c:v>diciembre</c:v>
                </c:pt>
              </c:strCache>
            </c:strRef>
          </c:cat>
          <c:val>
            <c:numRef>
              <c:f>Sheet1!$B$37:$B$48</c:f>
              <c:numCache>
                <c:formatCode>#,##0</c:formatCode>
                <c:ptCount val="12"/>
                <c:pt idx="0">
                  <c:v>15658</c:v>
                </c:pt>
                <c:pt idx="1">
                  <c:v>23396</c:v>
                </c:pt>
                <c:pt idx="2">
                  <c:v>32573</c:v>
                </c:pt>
                <c:pt idx="3">
                  <c:v>19009</c:v>
                </c:pt>
                <c:pt idx="4">
                  <c:v>25986</c:v>
                </c:pt>
                <c:pt idx="5">
                  <c:v>32526</c:v>
                </c:pt>
                <c:pt idx="6">
                  <c:v>23278</c:v>
                </c:pt>
                <c:pt idx="7">
                  <c:v>24902</c:v>
                </c:pt>
                <c:pt idx="8">
                  <c:v>23997</c:v>
                </c:pt>
                <c:pt idx="9">
                  <c:v>23489</c:v>
                </c:pt>
                <c:pt idx="10">
                  <c:v>27440</c:v>
                </c:pt>
                <c:pt idx="11">
                  <c:v>23059</c:v>
                </c:pt>
              </c:numCache>
            </c:numRef>
          </c:val>
          <c:smooth val="0"/>
        </c:ser>
        <c:dLbls>
          <c:showLegendKey val="0"/>
          <c:showVal val="0"/>
          <c:showCatName val="0"/>
          <c:showSerName val="0"/>
          <c:showPercent val="0"/>
          <c:showBubbleSize val="0"/>
        </c:dLbls>
        <c:marker val="1"/>
        <c:smooth val="0"/>
        <c:axId val="8162688"/>
        <c:axId val="39683200"/>
      </c:lineChart>
      <c:catAx>
        <c:axId val="8162688"/>
        <c:scaling>
          <c:orientation val="minMax"/>
        </c:scaling>
        <c:delete val="0"/>
        <c:axPos val="b"/>
        <c:numFmt formatCode="General" sourceLinked="1"/>
        <c:majorTickMark val="none"/>
        <c:minorTickMark val="none"/>
        <c:tickLblPos val="nextTo"/>
        <c:txPr>
          <a:bodyPr rot="0" vert="horz"/>
          <a:lstStyle/>
          <a:p>
            <a:pPr>
              <a:defRPr sz="1000" b="0" i="0" u="none" strike="noStrike" baseline="0">
                <a:solidFill>
                  <a:srgbClr val="000000"/>
                </a:solidFill>
                <a:latin typeface="Calibri"/>
                <a:ea typeface="Calibri"/>
                <a:cs typeface="Calibri"/>
              </a:defRPr>
            </a:pPr>
            <a:endParaRPr lang="es-MX"/>
          </a:p>
        </c:txPr>
        <c:crossAx val="39683200"/>
        <c:crosses val="autoZero"/>
        <c:auto val="1"/>
        <c:lblAlgn val="ctr"/>
        <c:lblOffset val="100"/>
        <c:noMultiLvlLbl val="0"/>
      </c:catAx>
      <c:valAx>
        <c:axId val="39683200"/>
        <c:scaling>
          <c:orientation val="minMax"/>
        </c:scaling>
        <c:delete val="0"/>
        <c:axPos val="l"/>
        <c:majorGridlines/>
        <c:numFmt formatCode="#,##0" sourceLinked="1"/>
        <c:majorTickMark val="none"/>
        <c:minorTickMark val="none"/>
        <c:tickLblPos val="nextTo"/>
        <c:spPr>
          <a:ln w="9525">
            <a:noFill/>
          </a:ln>
        </c:spPr>
        <c:txPr>
          <a:bodyPr rot="0" vert="horz"/>
          <a:lstStyle/>
          <a:p>
            <a:pPr>
              <a:defRPr sz="1000" b="0" i="0" u="none" strike="noStrike" baseline="0">
                <a:solidFill>
                  <a:srgbClr val="000000"/>
                </a:solidFill>
                <a:latin typeface="Calibri"/>
                <a:ea typeface="Calibri"/>
                <a:cs typeface="Calibri"/>
              </a:defRPr>
            </a:pPr>
            <a:endParaRPr lang="es-MX"/>
          </a:p>
        </c:txPr>
        <c:crossAx val="8162688"/>
        <c:crosses val="autoZero"/>
        <c:crossBetween val="between"/>
      </c:valAx>
    </c:plotArea>
    <c:legend>
      <c:legendPos val="b"/>
      <c:layout/>
      <c:overlay val="0"/>
      <c:txPr>
        <a:bodyPr/>
        <a:lstStyle/>
        <a:p>
          <a:pPr>
            <a:defRPr sz="845" b="0" i="0" u="none" strike="noStrike" baseline="0">
              <a:solidFill>
                <a:srgbClr val="000000"/>
              </a:solidFill>
              <a:latin typeface="Calibri"/>
              <a:ea typeface="Calibri"/>
              <a:cs typeface="Calibri"/>
            </a:defRPr>
          </a:pPr>
          <a:endParaRPr lang="es-MX"/>
        </a:p>
      </c:txPr>
    </c:legend>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s-MX"/>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Hoja4!$D$24</c:f>
              <c:strCache>
                <c:ptCount val="1"/>
                <c:pt idx="0">
                  <c:v>estanqueidad 2013.03</c:v>
                </c:pt>
              </c:strCache>
            </c:strRef>
          </c:tx>
          <c:spPr>
            <a:solidFill>
              <a:schemeClr val="accent1"/>
            </a:solidFill>
          </c:spPr>
          <c:invertIfNegative val="0"/>
          <c:cat>
            <c:strRef>
              <c:f>Hoja4!$B$26:$B$31</c:f>
              <c:strCache>
                <c:ptCount val="6"/>
                <c:pt idx="0">
                  <c:v>AVANCE 0</c:v>
                </c:pt>
                <c:pt idx="1">
                  <c:v>AVANCE 1-19</c:v>
                </c:pt>
                <c:pt idx="2">
                  <c:v>AVANCE 20-39</c:v>
                </c:pt>
                <c:pt idx="3">
                  <c:v>AVANCE 40-59</c:v>
                </c:pt>
                <c:pt idx="4">
                  <c:v>AVANCE 60-79</c:v>
                </c:pt>
                <c:pt idx="5">
                  <c:v>AVANCE 80-99</c:v>
                </c:pt>
              </c:strCache>
            </c:strRef>
          </c:cat>
          <c:val>
            <c:numRef>
              <c:f>Hoja4!$D$26:$D$31</c:f>
              <c:numCache>
                <c:formatCode>0%</c:formatCode>
                <c:ptCount val="6"/>
                <c:pt idx="0">
                  <c:v>0.27</c:v>
                </c:pt>
                <c:pt idx="1">
                  <c:v>0.2</c:v>
                </c:pt>
                <c:pt idx="2">
                  <c:v>0.16</c:v>
                </c:pt>
                <c:pt idx="3">
                  <c:v>0.18</c:v>
                </c:pt>
                <c:pt idx="4">
                  <c:v>0.24</c:v>
                </c:pt>
                <c:pt idx="5">
                  <c:v>0.31</c:v>
                </c:pt>
              </c:numCache>
            </c:numRef>
          </c:val>
        </c:ser>
        <c:dLbls>
          <c:showLegendKey val="0"/>
          <c:showVal val="1"/>
          <c:showCatName val="0"/>
          <c:showSerName val="0"/>
          <c:showPercent val="0"/>
          <c:showBubbleSize val="0"/>
        </c:dLbls>
        <c:gapWidth val="75"/>
        <c:axId val="37427456"/>
        <c:axId val="37429248"/>
      </c:barChart>
      <c:catAx>
        <c:axId val="37427456"/>
        <c:scaling>
          <c:orientation val="minMax"/>
        </c:scaling>
        <c:delete val="0"/>
        <c:axPos val="b"/>
        <c:majorTickMark val="none"/>
        <c:minorTickMark val="none"/>
        <c:tickLblPos val="nextTo"/>
        <c:crossAx val="37429248"/>
        <c:crosses val="autoZero"/>
        <c:auto val="1"/>
        <c:lblAlgn val="ctr"/>
        <c:lblOffset val="100"/>
        <c:noMultiLvlLbl val="0"/>
      </c:catAx>
      <c:valAx>
        <c:axId val="37429248"/>
        <c:scaling>
          <c:orientation val="minMax"/>
        </c:scaling>
        <c:delete val="0"/>
        <c:axPos val="l"/>
        <c:numFmt formatCode="0%" sourceLinked="1"/>
        <c:majorTickMark val="none"/>
        <c:minorTickMark val="none"/>
        <c:tickLblPos val="nextTo"/>
        <c:crossAx val="37427456"/>
        <c:crosses val="autoZero"/>
        <c:crossBetween val="between"/>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DATA!$M$1</c:f>
              <c:strCache>
                <c:ptCount val="1"/>
                <c:pt idx="0">
                  <c:v>DEFICIT/SUPERHABIT</c:v>
                </c:pt>
              </c:strCache>
            </c:strRef>
          </c:tx>
          <c:invertIfNegative val="0"/>
          <c:dLbls>
            <c:txPr>
              <a:bodyPr rot="-5400000" vert="horz"/>
              <a:lstStyle/>
              <a:p>
                <a:pPr>
                  <a:defRPr/>
                </a:pPr>
                <a:endParaRPr lang="es-MX"/>
              </a:p>
            </c:txPr>
            <c:showLegendKey val="0"/>
            <c:showVal val="1"/>
            <c:showCatName val="0"/>
            <c:showSerName val="0"/>
            <c:showPercent val="0"/>
            <c:showBubbleSize val="0"/>
            <c:showLeaderLines val="0"/>
          </c:dLbls>
          <c:cat>
            <c:strRef>
              <c:f>DATA!$A$3:$A$34</c:f>
              <c:strCache>
                <c:ptCount val="32"/>
                <c:pt idx="0">
                  <c:v>AGS</c:v>
                </c:pt>
                <c:pt idx="1">
                  <c:v>BC</c:v>
                </c:pt>
                <c:pt idx="2">
                  <c:v>BCS</c:v>
                </c:pt>
                <c:pt idx="3">
                  <c:v>CAMP</c:v>
                </c:pt>
                <c:pt idx="4">
                  <c:v>COAH</c:v>
                </c:pt>
                <c:pt idx="5">
                  <c:v>COL</c:v>
                </c:pt>
                <c:pt idx="6">
                  <c:v>CHIS</c:v>
                </c:pt>
                <c:pt idx="7">
                  <c:v>CHIH</c:v>
                </c:pt>
                <c:pt idx="8">
                  <c:v>DF</c:v>
                </c:pt>
                <c:pt idx="9">
                  <c:v>DUR</c:v>
                </c:pt>
                <c:pt idx="10">
                  <c:v>GTO</c:v>
                </c:pt>
                <c:pt idx="11">
                  <c:v>GRO</c:v>
                </c:pt>
                <c:pt idx="12">
                  <c:v>HGO</c:v>
                </c:pt>
                <c:pt idx="13">
                  <c:v>JAL</c:v>
                </c:pt>
                <c:pt idx="14">
                  <c:v>MEX</c:v>
                </c:pt>
                <c:pt idx="15">
                  <c:v>MICH</c:v>
                </c:pt>
                <c:pt idx="16">
                  <c:v>MOR</c:v>
                </c:pt>
                <c:pt idx="17">
                  <c:v>NAY</c:v>
                </c:pt>
                <c:pt idx="18">
                  <c:v>NL</c:v>
                </c:pt>
                <c:pt idx="19">
                  <c:v>OAX</c:v>
                </c:pt>
                <c:pt idx="20">
                  <c:v>PUE</c:v>
                </c:pt>
                <c:pt idx="21">
                  <c:v>QRO</c:v>
                </c:pt>
                <c:pt idx="22">
                  <c:v>QROO</c:v>
                </c:pt>
                <c:pt idx="23">
                  <c:v>SLP</c:v>
                </c:pt>
                <c:pt idx="24">
                  <c:v>SIN</c:v>
                </c:pt>
                <c:pt idx="25">
                  <c:v>SON</c:v>
                </c:pt>
                <c:pt idx="26">
                  <c:v>TAB</c:v>
                </c:pt>
                <c:pt idx="27">
                  <c:v>TAMPS</c:v>
                </c:pt>
                <c:pt idx="28">
                  <c:v>TLAX</c:v>
                </c:pt>
                <c:pt idx="29">
                  <c:v>VER</c:v>
                </c:pt>
                <c:pt idx="30">
                  <c:v>YUC</c:v>
                </c:pt>
                <c:pt idx="31">
                  <c:v>ZAC</c:v>
                </c:pt>
              </c:strCache>
            </c:strRef>
          </c:cat>
          <c:val>
            <c:numRef>
              <c:f>DATA!$M$3:$M$34</c:f>
              <c:numCache>
                <c:formatCode>_-* #,##0_-;\-* #,##0_-;_-* "-"??_-;_-@_-</c:formatCode>
                <c:ptCount val="32"/>
                <c:pt idx="0">
                  <c:v>325.13999999999987</c:v>
                </c:pt>
                <c:pt idx="1">
                  <c:v>-12038.16</c:v>
                </c:pt>
                <c:pt idx="2">
                  <c:v>-126.16000000000008</c:v>
                </c:pt>
                <c:pt idx="3">
                  <c:v>-765.9</c:v>
                </c:pt>
                <c:pt idx="4">
                  <c:v>-855.11999999999989</c:v>
                </c:pt>
                <c:pt idx="5">
                  <c:v>812.46</c:v>
                </c:pt>
                <c:pt idx="6">
                  <c:v>-162.42000000000007</c:v>
                </c:pt>
                <c:pt idx="7">
                  <c:v>-666.69999999999982</c:v>
                </c:pt>
                <c:pt idx="8">
                  <c:v>-850.69999999999982</c:v>
                </c:pt>
                <c:pt idx="9">
                  <c:v>213.42000000000007</c:v>
                </c:pt>
                <c:pt idx="10">
                  <c:v>2699.8600000000006</c:v>
                </c:pt>
                <c:pt idx="11">
                  <c:v>1275.5</c:v>
                </c:pt>
                <c:pt idx="12">
                  <c:v>3739.7000000000007</c:v>
                </c:pt>
                <c:pt idx="13">
                  <c:v>1699.760000000002</c:v>
                </c:pt>
                <c:pt idx="14">
                  <c:v>-4306</c:v>
                </c:pt>
                <c:pt idx="15">
                  <c:v>292.88000000000011</c:v>
                </c:pt>
                <c:pt idx="16">
                  <c:v>2309.8000000000002</c:v>
                </c:pt>
                <c:pt idx="17">
                  <c:v>303.17999999999984</c:v>
                </c:pt>
                <c:pt idx="18">
                  <c:v>-2010.9000000000015</c:v>
                </c:pt>
                <c:pt idx="19">
                  <c:v>1299.5999999999999</c:v>
                </c:pt>
                <c:pt idx="20">
                  <c:v>-137.18000000000029</c:v>
                </c:pt>
                <c:pt idx="21">
                  <c:v>-1035.1199999999999</c:v>
                </c:pt>
                <c:pt idx="22">
                  <c:v>-534.45999999999913</c:v>
                </c:pt>
                <c:pt idx="23">
                  <c:v>-269.80000000000018</c:v>
                </c:pt>
                <c:pt idx="24">
                  <c:v>1219.3400000000001</c:v>
                </c:pt>
                <c:pt idx="25">
                  <c:v>-3728.6000000000004</c:v>
                </c:pt>
                <c:pt idx="26">
                  <c:v>-1777.12</c:v>
                </c:pt>
                <c:pt idx="27">
                  <c:v>-6616.38</c:v>
                </c:pt>
                <c:pt idx="28">
                  <c:v>60.659999999999968</c:v>
                </c:pt>
                <c:pt idx="29">
                  <c:v>-3233.2000000000007</c:v>
                </c:pt>
                <c:pt idx="30">
                  <c:v>1901.38</c:v>
                </c:pt>
                <c:pt idx="31">
                  <c:v>-271.29999999999995</c:v>
                </c:pt>
              </c:numCache>
            </c:numRef>
          </c:val>
        </c:ser>
        <c:dLbls>
          <c:showLegendKey val="0"/>
          <c:showVal val="1"/>
          <c:showCatName val="0"/>
          <c:showSerName val="0"/>
          <c:showPercent val="0"/>
          <c:showBubbleSize val="0"/>
        </c:dLbls>
        <c:gapWidth val="75"/>
        <c:axId val="41299968"/>
        <c:axId val="41302656"/>
      </c:barChart>
      <c:catAx>
        <c:axId val="41299968"/>
        <c:scaling>
          <c:orientation val="minMax"/>
        </c:scaling>
        <c:delete val="0"/>
        <c:axPos val="b"/>
        <c:majorTickMark val="none"/>
        <c:minorTickMark val="none"/>
        <c:tickLblPos val="nextTo"/>
        <c:crossAx val="41302656"/>
        <c:crosses val="autoZero"/>
        <c:auto val="1"/>
        <c:lblAlgn val="ctr"/>
        <c:lblOffset val="100"/>
        <c:noMultiLvlLbl val="0"/>
      </c:catAx>
      <c:valAx>
        <c:axId val="41302656"/>
        <c:scaling>
          <c:orientation val="minMax"/>
        </c:scaling>
        <c:delete val="0"/>
        <c:axPos val="l"/>
        <c:numFmt formatCode="_-* #,##0_-;\-* #,##0_-;_-* &quot;-&quot;??_-;_-@_-" sourceLinked="1"/>
        <c:majorTickMark val="none"/>
        <c:minorTickMark val="none"/>
        <c:tickLblPos val="nextTo"/>
        <c:crossAx val="41299968"/>
        <c:crosses val="autoZero"/>
        <c:crossBetween val="between"/>
      </c:valAx>
    </c:plotArea>
    <c:legend>
      <c:legendPos val="b"/>
      <c:overlay val="0"/>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s-MX" dirty="0"/>
          </a:p>
        </p:txBody>
      </p:sp>
      <p:sp>
        <p:nvSpPr>
          <p:cNvPr id="3" name="2 Marcador de fecha"/>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EA275BAF-99FB-4979-A619-D66193AC06F0}" type="datetimeFigureOut">
              <a:rPr lang="es-MX" smtClean="0"/>
              <a:t>22/05/2013</a:t>
            </a:fld>
            <a:endParaRPr lang="es-MX" dirty="0"/>
          </a:p>
        </p:txBody>
      </p:sp>
      <p:sp>
        <p:nvSpPr>
          <p:cNvPr id="4" name="3 Marcador de imagen de diapositiva"/>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s-MX" dirty="0"/>
          </a:p>
        </p:txBody>
      </p:sp>
      <p:sp>
        <p:nvSpPr>
          <p:cNvPr id="5" name="4 Marcador de notas"/>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s-MX" dirty="0"/>
          </a:p>
        </p:txBody>
      </p:sp>
      <p:sp>
        <p:nvSpPr>
          <p:cNvPr id="7" name="6 Marcador de número de diapositiva"/>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356D6406-0884-4B58-865C-81B85024E2B0}" type="slidenum">
              <a:rPr lang="es-MX" smtClean="0"/>
              <a:t>‹Nº›</a:t>
            </a:fld>
            <a:endParaRPr lang="es-MX" dirty="0"/>
          </a:p>
        </p:txBody>
      </p:sp>
    </p:spTree>
    <p:extLst>
      <p:ext uri="{BB962C8B-B14F-4D97-AF65-F5344CB8AC3E}">
        <p14:creationId xmlns:p14="http://schemas.microsoft.com/office/powerpoint/2010/main" val="3759966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356D6406-0884-4B58-865C-81B85024E2B0}" type="slidenum">
              <a:rPr lang="es-MX" smtClean="0"/>
              <a:t>1</a:t>
            </a:fld>
            <a:endParaRPr lang="es-MX" dirty="0"/>
          </a:p>
        </p:txBody>
      </p:sp>
    </p:spTree>
    <p:extLst>
      <p:ext uri="{BB962C8B-B14F-4D97-AF65-F5344CB8AC3E}">
        <p14:creationId xmlns:p14="http://schemas.microsoft.com/office/powerpoint/2010/main" val="14145727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MX" dirty="0" smtClean="0"/>
              <a:t>47,760</a:t>
            </a:r>
            <a:endParaRPr lang="es-MX" dirty="0"/>
          </a:p>
        </p:txBody>
      </p:sp>
      <p:sp>
        <p:nvSpPr>
          <p:cNvPr id="4" name="3 Marcador de número de diapositiva"/>
          <p:cNvSpPr>
            <a:spLocks noGrp="1"/>
          </p:cNvSpPr>
          <p:nvPr>
            <p:ph type="sldNum" sz="quarter" idx="10"/>
          </p:nvPr>
        </p:nvSpPr>
        <p:spPr/>
        <p:txBody>
          <a:bodyPr/>
          <a:lstStyle/>
          <a:p>
            <a:fld id="{356D6406-0884-4B58-865C-81B85024E2B0}" type="slidenum">
              <a:rPr lang="es-MX" smtClean="0"/>
              <a:t>10</a:t>
            </a:fld>
            <a:endParaRPr lang="es-MX" dirty="0"/>
          </a:p>
        </p:txBody>
      </p:sp>
    </p:spTree>
    <p:extLst>
      <p:ext uri="{BB962C8B-B14F-4D97-AF65-F5344CB8AC3E}">
        <p14:creationId xmlns:p14="http://schemas.microsoft.com/office/powerpoint/2010/main" val="1255611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smtClean="0"/>
          </a:p>
          <a:p>
            <a:endParaRPr lang="es-MX" dirty="0" smtClean="0"/>
          </a:p>
          <a:p>
            <a:endParaRPr lang="es-MX" dirty="0"/>
          </a:p>
        </p:txBody>
      </p:sp>
      <p:sp>
        <p:nvSpPr>
          <p:cNvPr id="4" name="3 Marcador de número de diapositiva"/>
          <p:cNvSpPr>
            <a:spLocks noGrp="1"/>
          </p:cNvSpPr>
          <p:nvPr>
            <p:ph type="sldNum" sz="quarter" idx="10"/>
          </p:nvPr>
        </p:nvSpPr>
        <p:spPr/>
        <p:txBody>
          <a:bodyPr/>
          <a:lstStyle/>
          <a:p>
            <a:fld id="{356D6406-0884-4B58-865C-81B85024E2B0}" type="slidenum">
              <a:rPr lang="es-MX" smtClean="0"/>
              <a:t>2</a:t>
            </a:fld>
            <a:endParaRPr lang="es-MX" dirty="0"/>
          </a:p>
        </p:txBody>
      </p:sp>
    </p:spTree>
    <p:extLst>
      <p:ext uri="{BB962C8B-B14F-4D97-AF65-F5344CB8AC3E}">
        <p14:creationId xmlns:p14="http://schemas.microsoft.com/office/powerpoint/2010/main" val="3835170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356D6406-0884-4B58-865C-81B85024E2B0}" type="slidenum">
              <a:rPr lang="es-MX" smtClean="0"/>
              <a:t>3</a:t>
            </a:fld>
            <a:endParaRPr lang="es-MX" dirty="0"/>
          </a:p>
        </p:txBody>
      </p:sp>
    </p:spTree>
    <p:extLst>
      <p:ext uri="{BB962C8B-B14F-4D97-AF65-F5344CB8AC3E}">
        <p14:creationId xmlns:p14="http://schemas.microsoft.com/office/powerpoint/2010/main" val="21514709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356D6406-0884-4B58-865C-81B85024E2B0}" type="slidenum">
              <a:rPr lang="es-MX" smtClean="0"/>
              <a:t>4</a:t>
            </a:fld>
            <a:endParaRPr lang="es-MX" dirty="0"/>
          </a:p>
        </p:txBody>
      </p:sp>
    </p:spTree>
    <p:extLst>
      <p:ext uri="{BB962C8B-B14F-4D97-AF65-F5344CB8AC3E}">
        <p14:creationId xmlns:p14="http://schemas.microsoft.com/office/powerpoint/2010/main" val="550157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baseline="0" dirty="0" smtClean="0"/>
              <a:t> </a:t>
            </a:r>
            <a:endParaRPr lang="es-MX" dirty="0"/>
          </a:p>
        </p:txBody>
      </p:sp>
      <p:sp>
        <p:nvSpPr>
          <p:cNvPr id="4" name="3 Marcador de número de diapositiva"/>
          <p:cNvSpPr>
            <a:spLocks noGrp="1"/>
          </p:cNvSpPr>
          <p:nvPr>
            <p:ph type="sldNum" sz="quarter" idx="10"/>
          </p:nvPr>
        </p:nvSpPr>
        <p:spPr/>
        <p:txBody>
          <a:bodyPr/>
          <a:lstStyle/>
          <a:p>
            <a:fld id="{356D6406-0884-4B58-865C-81B85024E2B0}" type="slidenum">
              <a:rPr lang="es-MX" smtClean="0"/>
              <a:t>5</a:t>
            </a:fld>
            <a:endParaRPr lang="es-MX" dirty="0"/>
          </a:p>
        </p:txBody>
      </p:sp>
    </p:spTree>
    <p:extLst>
      <p:ext uri="{BB962C8B-B14F-4D97-AF65-F5344CB8AC3E}">
        <p14:creationId xmlns:p14="http://schemas.microsoft.com/office/powerpoint/2010/main" val="27995345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356D6406-0884-4B58-865C-81B85024E2B0}" type="slidenum">
              <a:rPr lang="es-MX" smtClean="0"/>
              <a:t>6</a:t>
            </a:fld>
            <a:endParaRPr lang="es-MX" dirty="0"/>
          </a:p>
        </p:txBody>
      </p:sp>
    </p:spTree>
    <p:extLst>
      <p:ext uri="{BB962C8B-B14F-4D97-AF65-F5344CB8AC3E}">
        <p14:creationId xmlns:p14="http://schemas.microsoft.com/office/powerpoint/2010/main" val="23203797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356D6406-0884-4B58-865C-81B85024E2B0}" type="slidenum">
              <a:rPr lang="es-MX" smtClean="0"/>
              <a:t>7</a:t>
            </a:fld>
            <a:endParaRPr lang="es-MX" dirty="0"/>
          </a:p>
        </p:txBody>
      </p:sp>
    </p:spTree>
    <p:extLst>
      <p:ext uri="{BB962C8B-B14F-4D97-AF65-F5344CB8AC3E}">
        <p14:creationId xmlns:p14="http://schemas.microsoft.com/office/powerpoint/2010/main" val="16612390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356D6406-0884-4B58-865C-81B85024E2B0}" type="slidenum">
              <a:rPr lang="es-MX" smtClean="0"/>
              <a:t>8</a:t>
            </a:fld>
            <a:endParaRPr lang="es-MX" dirty="0"/>
          </a:p>
        </p:txBody>
      </p:sp>
    </p:spTree>
    <p:extLst>
      <p:ext uri="{BB962C8B-B14F-4D97-AF65-F5344CB8AC3E}">
        <p14:creationId xmlns:p14="http://schemas.microsoft.com/office/powerpoint/2010/main" val="16612390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356D6406-0884-4B58-865C-81B85024E2B0}" type="slidenum">
              <a:rPr lang="es-MX" smtClean="0"/>
              <a:t>9</a:t>
            </a:fld>
            <a:endParaRPr lang="es-MX" dirty="0"/>
          </a:p>
        </p:txBody>
      </p:sp>
    </p:spTree>
    <p:extLst>
      <p:ext uri="{BB962C8B-B14F-4D97-AF65-F5344CB8AC3E}">
        <p14:creationId xmlns:p14="http://schemas.microsoft.com/office/powerpoint/2010/main" val="2320379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008000" y="3240000"/>
            <a:ext cx="7200000" cy="1440000"/>
          </a:xfrm>
        </p:spPr>
        <p:txBody>
          <a:bodyPr anchor="b"/>
          <a:lstStyle/>
          <a:p>
            <a:r>
              <a:rPr lang="es-ES" dirty="0" smtClean="0"/>
              <a:t>Haga clic para modificar el estilo de título del patrón</a:t>
            </a:r>
            <a:endParaRPr lang="es-ES" dirty="0"/>
          </a:p>
        </p:txBody>
      </p:sp>
      <p:sp>
        <p:nvSpPr>
          <p:cNvPr id="3" name="2 Subtítulo"/>
          <p:cNvSpPr>
            <a:spLocks noGrp="1"/>
          </p:cNvSpPr>
          <p:nvPr>
            <p:ph type="subTitle" idx="1"/>
          </p:nvPr>
        </p:nvSpPr>
        <p:spPr>
          <a:xfrm>
            <a:off x="1008000" y="4824000"/>
            <a:ext cx="7200000" cy="720000"/>
          </a:xfrm>
        </p:spPr>
        <p:txBody>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dirty="0" smtClean="0"/>
              <a:t>Haga clic para modificar el estilo de subtítulo del patrón</a:t>
            </a:r>
            <a:endParaRPr lang="es-ES" dirty="0"/>
          </a:p>
        </p:txBody>
      </p:sp>
      <p:cxnSp>
        <p:nvCxnSpPr>
          <p:cNvPr id="9" name="8 Conector recto"/>
          <p:cNvCxnSpPr/>
          <p:nvPr userDrawn="1"/>
        </p:nvCxnSpPr>
        <p:spPr>
          <a:xfrm>
            <a:off x="1008000" y="4752000"/>
            <a:ext cx="7200000" cy="0"/>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lang="es-ES" dirty="0" smtClean="0"/>
              <a:t>Haga clic para modificar el estilo de título del patrón</a:t>
            </a:r>
            <a:endParaRPr lang="es-ES" dirty="0"/>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8D8610E5-6178-4395-AE51-967C3C180079}" type="datetime1">
              <a:rPr lang="es-ES" smtClean="0"/>
              <a:t>22/05/2013</a:t>
            </a:fld>
            <a:endParaRPr lang="es-ES" dirty="0"/>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6" name="5 Marcador de número de diapositiva"/>
          <p:cNvSpPr>
            <a:spLocks noGrp="1"/>
          </p:cNvSpPr>
          <p:nvPr>
            <p:ph type="sldNum" sz="quarter" idx="12"/>
          </p:nvPr>
        </p:nvSpPr>
        <p:spPr>
          <a:xfrm>
            <a:off x="7956376" y="6356350"/>
            <a:ext cx="730424" cy="365125"/>
          </a:xfrm>
          <a:prstGeom prst="rect">
            <a:avLst/>
          </a:prstGeom>
        </p:spPr>
        <p:txBody>
          <a:bodyPr/>
          <a:lstStyle/>
          <a:p>
            <a:fld id="{E0397577-E801-4C30-9988-117540EB058D}"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lang="es-ES" dirty="0" smtClean="0"/>
              <a:t>Haga clic para modificar el estilo de título del patrón</a:t>
            </a:r>
            <a:endParaRPr lang="es-ES" dirty="0"/>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a:xfrm>
            <a:off x="457200" y="6356350"/>
            <a:ext cx="2133600" cy="365125"/>
          </a:xfrm>
          <a:prstGeom prst="rect">
            <a:avLst/>
          </a:prstGeom>
        </p:spPr>
        <p:txBody>
          <a:bodyPr/>
          <a:lstStyle/>
          <a:p>
            <a:fld id="{C7C569C8-68ED-48D5-A88D-2EDC8A3E769F}" type="datetime1">
              <a:rPr lang="es-ES" smtClean="0"/>
              <a:t>22/05/2013</a:t>
            </a:fld>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E0397577-E801-4C30-9988-117540EB058D}" type="slidenum">
              <a:rPr lang="es-ES" smtClean="0"/>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lang="es-ES" dirty="0" smtClean="0"/>
              <a:t>Haga clic para modificar el estilo de título del patrón</a:t>
            </a:r>
            <a:endParaRPr lang="es-ES" dirty="0"/>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a:xfrm>
            <a:off x="457200" y="6356350"/>
            <a:ext cx="2133600" cy="365125"/>
          </a:xfrm>
          <a:prstGeom prst="rect">
            <a:avLst/>
          </a:prstGeom>
        </p:spPr>
        <p:txBody>
          <a:bodyPr/>
          <a:lstStyle/>
          <a:p>
            <a:fld id="{51F98E22-3694-4A1B-AD8A-EFC44D6AE96B}" type="datetime1">
              <a:rPr lang="es-ES" smtClean="0"/>
              <a:t>22/05/2013</a:t>
            </a:fld>
            <a:endParaRPr lang="es-ES" dirty="0"/>
          </a:p>
        </p:txBody>
      </p:sp>
      <p:sp>
        <p:nvSpPr>
          <p:cNvPr id="8" name="7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9" name="8 Marcador de número de diapositiva"/>
          <p:cNvSpPr>
            <a:spLocks noGrp="1"/>
          </p:cNvSpPr>
          <p:nvPr>
            <p:ph type="sldNum" sz="quarter" idx="12"/>
          </p:nvPr>
        </p:nvSpPr>
        <p:spPr>
          <a:xfrm>
            <a:off x="6553200" y="6356350"/>
            <a:ext cx="2133600" cy="365125"/>
          </a:xfrm>
          <a:prstGeom prst="rect">
            <a:avLst/>
          </a:prstGeom>
        </p:spPr>
        <p:txBody>
          <a:bodyPr/>
          <a:lstStyle/>
          <a:p>
            <a:fld id="{E0397577-E801-4C30-9988-117540EB058D}"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lgn="l">
              <a:defRPr/>
            </a:lvl1pPr>
          </a:lstStyle>
          <a:p>
            <a:r>
              <a:rPr lang="es-ES" dirty="0" smtClean="0"/>
              <a:t>Haga clic para modificar el estilo de título del patrón</a:t>
            </a:r>
            <a:endParaRPr lang="es-ES" dirty="0"/>
          </a:p>
        </p:txBody>
      </p:sp>
      <p:sp>
        <p:nvSpPr>
          <p:cNvPr id="3" name="2 Marcador de fecha"/>
          <p:cNvSpPr>
            <a:spLocks noGrp="1"/>
          </p:cNvSpPr>
          <p:nvPr>
            <p:ph type="dt" sz="half" idx="10"/>
          </p:nvPr>
        </p:nvSpPr>
        <p:spPr>
          <a:xfrm>
            <a:off x="457200" y="6356350"/>
            <a:ext cx="2133600" cy="365125"/>
          </a:xfrm>
          <a:prstGeom prst="rect">
            <a:avLst/>
          </a:prstGeom>
        </p:spPr>
        <p:txBody>
          <a:bodyPr/>
          <a:lstStyle/>
          <a:p>
            <a:fld id="{631D4B7E-F176-427F-883C-43E891A96AA1}" type="datetime1">
              <a:rPr lang="es-ES" smtClean="0"/>
              <a:t>22/05/2013</a:t>
            </a:fld>
            <a:endParaRPr lang="es-ES" dirty="0"/>
          </a:p>
        </p:txBody>
      </p:sp>
      <p:sp>
        <p:nvSpPr>
          <p:cNvPr id="4" name="3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5" name="4 Marcador de número de diapositiva"/>
          <p:cNvSpPr>
            <a:spLocks noGrp="1"/>
          </p:cNvSpPr>
          <p:nvPr>
            <p:ph type="sldNum" sz="quarter" idx="12"/>
          </p:nvPr>
        </p:nvSpPr>
        <p:spPr>
          <a:xfrm>
            <a:off x="6553200" y="6356350"/>
            <a:ext cx="2133600" cy="365125"/>
          </a:xfrm>
          <a:prstGeom prst="rect">
            <a:avLst/>
          </a:prstGeom>
        </p:spPr>
        <p:txBody>
          <a:bodyPr/>
          <a:lstStyle/>
          <a:p>
            <a:fld id="{E0397577-E801-4C30-9988-117540EB058D}" type="slidenum">
              <a:rPr lang="es-ES" smtClean="0"/>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57200" y="6356350"/>
            <a:ext cx="2133600" cy="365125"/>
          </a:xfrm>
          <a:prstGeom prst="rect">
            <a:avLst/>
          </a:prstGeom>
        </p:spPr>
        <p:txBody>
          <a:bodyPr/>
          <a:lstStyle/>
          <a:p>
            <a:fld id="{60C1ECA3-2EFD-4E9F-8FC3-98AB3CDE3C21}" type="datetime1">
              <a:rPr lang="es-ES" smtClean="0"/>
              <a:t>22/05/2013</a:t>
            </a:fld>
            <a:endParaRPr lang="es-ES" dirty="0"/>
          </a:p>
        </p:txBody>
      </p:sp>
      <p:sp>
        <p:nvSpPr>
          <p:cNvPr id="3" name="2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4" name="3 Marcador de número de diapositiva"/>
          <p:cNvSpPr>
            <a:spLocks noGrp="1"/>
          </p:cNvSpPr>
          <p:nvPr>
            <p:ph type="sldNum" sz="quarter" idx="12"/>
          </p:nvPr>
        </p:nvSpPr>
        <p:spPr>
          <a:xfrm>
            <a:off x="6553200" y="6356350"/>
            <a:ext cx="2133600" cy="365125"/>
          </a:xfrm>
          <a:prstGeom prst="rect">
            <a:avLst/>
          </a:prstGeom>
        </p:spPr>
        <p:txBody>
          <a:bodyPr/>
          <a:lstStyle/>
          <a:p>
            <a:fld id="{E0397577-E801-4C30-9988-117540EB058D}"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32000" y="1080000"/>
            <a:ext cx="2880000" cy="720000"/>
          </a:xfrm>
        </p:spPr>
        <p:txBody>
          <a:bodyPr anchor="b"/>
          <a:lstStyle>
            <a:lvl1pPr algn="l">
              <a:defRPr sz="2000" b="1"/>
            </a:lvl1pPr>
          </a:lstStyle>
          <a:p>
            <a:r>
              <a:rPr lang="es-ES" dirty="0" smtClean="0"/>
              <a:t>Haga clic para modificar el estilo de título del patrón</a:t>
            </a:r>
            <a:endParaRPr lang="es-ES" dirty="0"/>
          </a:p>
        </p:txBody>
      </p:sp>
      <p:sp>
        <p:nvSpPr>
          <p:cNvPr id="3" name="2 Marcador de contenido"/>
          <p:cNvSpPr>
            <a:spLocks noGrp="1"/>
          </p:cNvSpPr>
          <p:nvPr>
            <p:ph idx="1"/>
          </p:nvPr>
        </p:nvSpPr>
        <p:spPr>
          <a:xfrm>
            <a:off x="3600000" y="1080000"/>
            <a:ext cx="5112000" cy="5400000"/>
          </a:xfrm>
        </p:spPr>
        <p:txBody>
          <a:bodyPr>
            <a:normAutofit/>
          </a:bodyPr>
          <a:lstStyle>
            <a:lvl1pPr>
              <a:defRPr sz="20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sp>
        <p:nvSpPr>
          <p:cNvPr id="4" name="3 Marcador de texto"/>
          <p:cNvSpPr>
            <a:spLocks noGrp="1"/>
          </p:cNvSpPr>
          <p:nvPr>
            <p:ph type="body" sz="half" idx="2"/>
          </p:nvPr>
        </p:nvSpPr>
        <p:spPr>
          <a:xfrm>
            <a:off x="432000" y="1872000"/>
            <a:ext cx="2880000" cy="4608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fld id="{56FF6683-86FF-42C0-8725-7DCA51F39F5D}" type="datetime1">
              <a:rPr lang="es-ES" smtClean="0"/>
              <a:t>22/05/2013</a:t>
            </a:fld>
            <a:endParaRPr lang="es-ES" dirty="0"/>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ES" dirty="0"/>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E0397577-E801-4C30-9988-117540EB058D}" type="slidenum">
              <a:rPr lang="es-ES" smtClean="0"/>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2" descr="C:\Users\Public\Pictures\Logos\RUV.jpg"/>
          <p:cNvPicPr>
            <a:picLocks noChangeAspect="1" noChangeArrowheads="1"/>
          </p:cNvPicPr>
          <p:nvPr userDrawn="1"/>
        </p:nvPicPr>
        <p:blipFill>
          <a:blip r:embed="rId10" cstate="print">
            <a:extLst>
              <a:ext uri="{28A0092B-C50C-407E-A947-70E740481C1C}">
                <a14:useLocalDpi xmlns:a14="http://schemas.microsoft.com/office/drawing/2010/main" val="0"/>
              </a:ext>
            </a:extLst>
          </a:blip>
          <a:srcRect/>
          <a:stretch>
            <a:fillRect/>
          </a:stretch>
        </p:blipFill>
        <p:spPr bwMode="auto">
          <a:xfrm>
            <a:off x="8033425" y="260648"/>
            <a:ext cx="1110575" cy="576000"/>
          </a:xfrm>
          <a:prstGeom prst="rect">
            <a:avLst/>
          </a:prstGeom>
          <a:noFill/>
          <a:extLst>
            <a:ext uri="{909E8E84-426E-40DD-AFC4-6F175D3DCCD1}">
              <a14:hiddenFill xmlns:a14="http://schemas.microsoft.com/office/drawing/2010/main">
                <a:solidFill>
                  <a:srgbClr val="FFFFFF"/>
                </a:solidFill>
              </a14:hiddenFill>
            </a:ext>
          </a:extLst>
        </p:spPr>
      </p:pic>
      <p:sp>
        <p:nvSpPr>
          <p:cNvPr id="2" name="1 Marcador de título"/>
          <p:cNvSpPr>
            <a:spLocks noGrp="1"/>
          </p:cNvSpPr>
          <p:nvPr>
            <p:ph type="title"/>
          </p:nvPr>
        </p:nvSpPr>
        <p:spPr>
          <a:xfrm>
            <a:off x="107504" y="260720"/>
            <a:ext cx="7920000" cy="648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ES" dirty="0"/>
          </a:p>
        </p:txBody>
      </p:sp>
      <p:sp>
        <p:nvSpPr>
          <p:cNvPr id="3" name="2 Marcador de texto"/>
          <p:cNvSpPr>
            <a:spLocks noGrp="1"/>
          </p:cNvSpPr>
          <p:nvPr>
            <p:ph type="body" idx="1"/>
          </p:nvPr>
        </p:nvSpPr>
        <p:spPr>
          <a:xfrm>
            <a:off x="432000" y="1080000"/>
            <a:ext cx="8280000" cy="5400000"/>
          </a:xfrm>
          <a:prstGeom prst="rect">
            <a:avLst/>
          </a:prstGeom>
        </p:spPr>
        <p:txBody>
          <a:bodyPr vert="horz" lIns="91440" tIns="45720" rIns="91440" bIns="45720" rtlCol="0">
            <a:normAutofit/>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ES" dirty="0"/>
          </a:p>
        </p:txBody>
      </p:sp>
      <p:cxnSp>
        <p:nvCxnSpPr>
          <p:cNvPr id="5" name="4 Conector recto"/>
          <p:cNvCxnSpPr/>
          <p:nvPr userDrawn="1"/>
        </p:nvCxnSpPr>
        <p:spPr>
          <a:xfrm>
            <a:off x="0" y="1052736"/>
            <a:ext cx="9144000" cy="0"/>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Lst>
  <p:hf hdr="0" ftr="0" dt="0"/>
  <p:txStyles>
    <p:titleStyle>
      <a:lvl1pPr algn="ctr" defTabSz="914400" rtl="0" eaLnBrk="1" latinLnBrk="0" hangingPunct="1">
        <a:spcBef>
          <a:spcPct val="0"/>
        </a:spcBef>
        <a:buNone/>
        <a:defRPr sz="2800" kern="1200">
          <a:solidFill>
            <a:schemeClr val="tx1"/>
          </a:solidFill>
          <a:latin typeface="+mj-lt"/>
          <a:ea typeface="+mj-ea"/>
          <a:cs typeface="+mj-cs"/>
        </a:defRPr>
      </a:lvl1pPr>
    </p:titleStyle>
    <p:bodyStyle>
      <a:lvl1pPr marL="270000" indent="-270000" algn="l" defTabSz="914400" rtl="0" eaLnBrk="1" latinLnBrk="0" hangingPunct="1">
        <a:spcBef>
          <a:spcPts val="1200"/>
        </a:spcBef>
        <a:buFont typeface="Arial" pitchFamily="34" charset="0"/>
        <a:buChar char="•"/>
        <a:defRPr sz="2000" kern="1200">
          <a:solidFill>
            <a:schemeClr val="tx1">
              <a:lumMod val="85000"/>
              <a:lumOff val="15000"/>
            </a:schemeClr>
          </a:solidFill>
          <a:latin typeface="+mn-lt"/>
          <a:ea typeface="+mn-ea"/>
          <a:cs typeface="+mn-cs"/>
        </a:defRPr>
      </a:lvl1pPr>
      <a:lvl2pPr marL="540000" indent="-270000" algn="l" defTabSz="914400" rtl="0" eaLnBrk="1" latinLnBrk="0" hangingPunct="1">
        <a:spcBef>
          <a:spcPts val="600"/>
        </a:spcBef>
        <a:buFont typeface="Arial" pitchFamily="34" charset="0"/>
        <a:buChar char="–"/>
        <a:defRPr sz="2000" kern="1200">
          <a:solidFill>
            <a:schemeClr val="tx1">
              <a:lumMod val="85000"/>
              <a:lumOff val="15000"/>
            </a:schemeClr>
          </a:solidFill>
          <a:latin typeface="+mn-lt"/>
          <a:ea typeface="+mn-ea"/>
          <a:cs typeface="+mn-cs"/>
        </a:defRPr>
      </a:lvl2pPr>
      <a:lvl3pPr marL="808038" indent="-270000" algn="l" defTabSz="914400" rtl="0" eaLnBrk="1" latinLnBrk="0" hangingPunct="1">
        <a:spcBef>
          <a:spcPts val="300"/>
        </a:spcBef>
        <a:buFont typeface="Arial" pitchFamily="34" charset="0"/>
        <a:buChar char="•"/>
        <a:defRPr sz="2000" kern="1200">
          <a:solidFill>
            <a:schemeClr val="tx1">
              <a:lumMod val="85000"/>
              <a:lumOff val="15000"/>
            </a:schemeClr>
          </a:solidFill>
          <a:latin typeface="+mn-lt"/>
          <a:ea typeface="+mn-ea"/>
          <a:cs typeface="+mn-cs"/>
        </a:defRPr>
      </a:lvl3pPr>
      <a:lvl4pPr marL="1080000" indent="-270000" algn="l" defTabSz="914400" rtl="0" eaLnBrk="1" latinLnBrk="0" hangingPunct="1">
        <a:spcBef>
          <a:spcPts val="200"/>
        </a:spcBef>
        <a:buFont typeface="Arial" pitchFamily="34" charset="0"/>
        <a:buChar char="–"/>
        <a:defRPr sz="2000" kern="1200">
          <a:solidFill>
            <a:schemeClr val="tx1">
              <a:lumMod val="85000"/>
              <a:lumOff val="15000"/>
            </a:schemeClr>
          </a:solidFill>
          <a:latin typeface="+mn-lt"/>
          <a:ea typeface="+mn-ea"/>
          <a:cs typeface="+mn-cs"/>
        </a:defRPr>
      </a:lvl4pPr>
      <a:lvl5pPr marL="1350000" indent="-270000" algn="l" defTabSz="914400" rtl="0" eaLnBrk="1" latinLnBrk="0" hangingPunct="1">
        <a:spcBef>
          <a:spcPts val="0"/>
        </a:spcBef>
        <a:buFont typeface="Arial" pitchFamily="34" charset="0"/>
        <a:buChar char="»"/>
        <a:defRPr sz="2000" kern="1200">
          <a:solidFill>
            <a:schemeClr val="tx1">
              <a:lumMod val="85000"/>
              <a:lumOff val="1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dirty="0" smtClean="0"/>
              <a:t>Comisión Nacional Mixta de Desarrolladores</a:t>
            </a:r>
            <a:endParaRPr lang="es-ES" dirty="0"/>
          </a:p>
        </p:txBody>
      </p:sp>
      <p:sp>
        <p:nvSpPr>
          <p:cNvPr id="3" name="2 Subtítulo"/>
          <p:cNvSpPr>
            <a:spLocks noGrp="1"/>
          </p:cNvSpPr>
          <p:nvPr>
            <p:ph type="subTitle" idx="1"/>
          </p:nvPr>
        </p:nvSpPr>
        <p:spPr>
          <a:xfrm>
            <a:off x="1008000" y="4824000"/>
            <a:ext cx="7200000" cy="1197288"/>
          </a:xfrm>
        </p:spPr>
        <p:txBody>
          <a:bodyPr>
            <a:normAutofit lnSpcReduction="10000"/>
          </a:bodyPr>
          <a:lstStyle/>
          <a:p>
            <a:r>
              <a:rPr lang="es-MX" dirty="0" smtClean="0"/>
              <a:t>abril 2013</a:t>
            </a:r>
          </a:p>
          <a:p>
            <a:r>
              <a:rPr lang="es-ES" sz="1600" dirty="0" smtClean="0"/>
              <a:t>Corte de información: marzo 31, 2013</a:t>
            </a:r>
          </a:p>
          <a:p>
            <a:r>
              <a:rPr lang="es-ES" sz="1600" dirty="0" smtClean="0"/>
              <a:t>Fuente: DW RUV</a:t>
            </a:r>
          </a:p>
          <a:p>
            <a:endParaRPr lang="es-E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vert="horz" lIns="91440" tIns="45720" rIns="91440" bIns="45720" rtlCol="0" anchor="ctr">
            <a:noAutofit/>
          </a:bodyPr>
          <a:lstStyle/>
          <a:p>
            <a:r>
              <a:rPr lang="es-MX" sz="2600" b="1" dirty="0">
                <a:solidFill>
                  <a:schemeClr val="tx1">
                    <a:lumMod val="50000"/>
                    <a:lumOff val="50000"/>
                  </a:schemeClr>
                </a:solidFill>
              </a:rPr>
              <a:t>Conclusiones</a:t>
            </a:r>
          </a:p>
        </p:txBody>
      </p:sp>
      <p:sp>
        <p:nvSpPr>
          <p:cNvPr id="3" name="2 Marcador de número de diapositiva"/>
          <p:cNvSpPr>
            <a:spLocks noGrp="1"/>
          </p:cNvSpPr>
          <p:nvPr>
            <p:ph type="sldNum" sz="quarter" idx="12"/>
          </p:nvPr>
        </p:nvSpPr>
        <p:spPr/>
        <p:txBody>
          <a:bodyPr/>
          <a:lstStyle/>
          <a:p>
            <a:fld id="{E0397577-E801-4C30-9988-117540EB058D}" type="slidenum">
              <a:rPr lang="es-ES" smtClean="0"/>
              <a:pPr/>
              <a:t>10</a:t>
            </a:fld>
            <a:endParaRPr lang="es-ES" dirty="0"/>
          </a:p>
        </p:txBody>
      </p:sp>
      <p:sp>
        <p:nvSpPr>
          <p:cNvPr id="5" name="4 CuadroTexto"/>
          <p:cNvSpPr txBox="1"/>
          <p:nvPr/>
        </p:nvSpPr>
        <p:spPr>
          <a:xfrm>
            <a:off x="251520" y="1956896"/>
            <a:ext cx="8712968" cy="3970318"/>
          </a:xfrm>
          <a:prstGeom prst="rect">
            <a:avLst/>
          </a:prstGeom>
          <a:noFill/>
        </p:spPr>
        <p:txBody>
          <a:bodyPr wrap="square" rtlCol="0">
            <a:spAutoFit/>
          </a:bodyPr>
          <a:lstStyle/>
          <a:p>
            <a:pPr marL="285750" indent="-285750" algn="just">
              <a:buFont typeface="Arial" pitchFamily="34" charset="0"/>
              <a:buChar char="•"/>
            </a:pPr>
            <a:r>
              <a:rPr lang="es-MX" dirty="0"/>
              <a:t>El primer trimestre  presentó un cierre </a:t>
            </a:r>
            <a:r>
              <a:rPr lang="es-MX" dirty="0" smtClean="0"/>
              <a:t>a la baja, posiblemente </a:t>
            </a:r>
            <a:r>
              <a:rPr lang="es-MX" dirty="0"/>
              <a:t>afectado por la presencia de un período de asueto al final del mes de marzo</a:t>
            </a:r>
            <a:r>
              <a:rPr lang="es-MX"/>
              <a:t>, </a:t>
            </a:r>
            <a:r>
              <a:rPr lang="es-MX" smtClean="0"/>
              <a:t>dándose una </a:t>
            </a:r>
            <a:r>
              <a:rPr lang="es-MX" dirty="0"/>
              <a:t>caída del </a:t>
            </a:r>
            <a:r>
              <a:rPr lang="es-MX" b="1" dirty="0"/>
              <a:t>24.5%</a:t>
            </a:r>
            <a:r>
              <a:rPr lang="es-MX" dirty="0"/>
              <a:t> y </a:t>
            </a:r>
            <a:r>
              <a:rPr lang="es-MX" b="1" dirty="0"/>
              <a:t>26.0% </a:t>
            </a:r>
            <a:r>
              <a:rPr lang="es-MX" dirty="0"/>
              <a:t>en Registro de Oferta e Inicios de Verificación respectivamente. </a:t>
            </a:r>
            <a:endParaRPr lang="es-MX" dirty="0" smtClean="0"/>
          </a:p>
          <a:p>
            <a:pPr marL="285750" indent="-285750" algn="just">
              <a:buFont typeface="Arial" pitchFamily="34" charset="0"/>
              <a:buChar char="•"/>
            </a:pPr>
            <a:endParaRPr lang="es-MX" dirty="0"/>
          </a:p>
          <a:p>
            <a:pPr marL="285750" indent="-285750" algn="just">
              <a:buFont typeface="Arial" pitchFamily="34" charset="0"/>
              <a:buChar char="•"/>
            </a:pPr>
            <a:endParaRPr lang="es-MX" dirty="0"/>
          </a:p>
          <a:p>
            <a:pPr marL="285750" indent="-285750" algn="just">
              <a:buFont typeface="Arial" pitchFamily="34" charset="0"/>
              <a:buChar char="•"/>
            </a:pPr>
            <a:r>
              <a:rPr lang="es-MX" dirty="0" smtClean="0"/>
              <a:t>Aunque, al cierre de marzo se conserva el comportamiento trimestral observado en los últimos años para la emisión de DTU, no es suficiente para conservar el porcentaje alcanzado en el acumulado de los dos primeros meses (-5.6%), reflejándose en una caída del </a:t>
            </a:r>
            <a:r>
              <a:rPr lang="es-MX" b="1" dirty="0" smtClean="0"/>
              <a:t>-14.6%.</a:t>
            </a:r>
          </a:p>
          <a:p>
            <a:pPr algn="just"/>
            <a:endParaRPr lang="es-MX" dirty="0" smtClean="0"/>
          </a:p>
          <a:p>
            <a:endParaRPr lang="es-MX" dirty="0"/>
          </a:p>
          <a:p>
            <a:pPr marL="285750" indent="-285750" algn="just">
              <a:buFont typeface="Arial" pitchFamily="34" charset="0"/>
              <a:buChar char="•"/>
            </a:pPr>
            <a:r>
              <a:rPr lang="es-MX" dirty="0"/>
              <a:t>El índice de estanqueidad continua incrementándose, a pesar de la pequeña estabilización observada en los dos primeros meses del año. Las etapas iniciales y finales se encuentran con la mayor contribución al índice global</a:t>
            </a:r>
          </a:p>
        </p:txBody>
      </p:sp>
    </p:spTree>
    <p:extLst>
      <p:ext uri="{BB962C8B-B14F-4D97-AF65-F5344CB8AC3E}">
        <p14:creationId xmlns:p14="http://schemas.microsoft.com/office/powerpoint/2010/main" val="3938574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4 Gráfico"/>
          <p:cNvGraphicFramePr>
            <a:graphicFrameLocks/>
          </p:cNvGraphicFramePr>
          <p:nvPr>
            <p:extLst>
              <p:ext uri="{D42A27DB-BD31-4B8C-83A1-F6EECF244321}">
                <p14:modId xmlns:p14="http://schemas.microsoft.com/office/powerpoint/2010/main" val="3146597714"/>
              </p:ext>
            </p:extLst>
          </p:nvPr>
        </p:nvGraphicFramePr>
        <p:xfrm>
          <a:off x="89756" y="1079316"/>
          <a:ext cx="8964488" cy="4320479"/>
        </p:xfrm>
        <a:graphic>
          <a:graphicData uri="http://schemas.openxmlformats.org/drawingml/2006/chart">
            <c:chart xmlns:c="http://schemas.openxmlformats.org/drawingml/2006/chart" xmlns:r="http://schemas.openxmlformats.org/officeDocument/2006/relationships" r:id="rId3"/>
          </a:graphicData>
        </a:graphic>
      </p:graphicFrame>
      <p:sp>
        <p:nvSpPr>
          <p:cNvPr id="2" name="1 Título"/>
          <p:cNvSpPr>
            <a:spLocks noGrp="1"/>
          </p:cNvSpPr>
          <p:nvPr>
            <p:ph type="title"/>
          </p:nvPr>
        </p:nvSpPr>
        <p:spPr>
          <a:xfrm>
            <a:off x="-36512" y="160338"/>
            <a:ext cx="8242300" cy="847725"/>
          </a:xfrm>
        </p:spPr>
        <p:txBody>
          <a:bodyPr vert="horz" lIns="91440" tIns="45720" rIns="91440" bIns="45720" rtlCol="0" anchor="ctr">
            <a:noAutofit/>
          </a:bodyPr>
          <a:lstStyle/>
          <a:p>
            <a:pPr algn="just"/>
            <a:r>
              <a:rPr lang="es-MX" sz="2600" b="1" dirty="0" smtClean="0">
                <a:solidFill>
                  <a:schemeClr val="tx1">
                    <a:lumMod val="50000"/>
                    <a:lumOff val="50000"/>
                  </a:schemeClr>
                </a:solidFill>
              </a:rPr>
              <a:t>El primer trimestre del año presenta una caída </a:t>
            </a:r>
            <a:r>
              <a:rPr lang="es-MX" sz="2600" b="1" dirty="0" err="1" smtClean="0">
                <a:solidFill>
                  <a:schemeClr val="tx1">
                    <a:lumMod val="50000"/>
                    <a:lumOff val="50000"/>
                  </a:schemeClr>
                </a:solidFill>
              </a:rPr>
              <a:t>significtiva</a:t>
            </a:r>
            <a:r>
              <a:rPr lang="es-MX" sz="2600" b="1" dirty="0" smtClean="0">
                <a:solidFill>
                  <a:schemeClr val="tx1">
                    <a:lumMod val="50000"/>
                    <a:lumOff val="50000"/>
                  </a:schemeClr>
                </a:solidFill>
              </a:rPr>
              <a:t> en el registro de oferta</a:t>
            </a:r>
            <a:endParaRPr lang="es-MX" sz="2600" b="1" dirty="0">
              <a:solidFill>
                <a:schemeClr val="tx1">
                  <a:lumMod val="50000"/>
                  <a:lumOff val="50000"/>
                </a:schemeClr>
              </a:solidFill>
            </a:endParaRPr>
          </a:p>
        </p:txBody>
      </p:sp>
      <p:sp>
        <p:nvSpPr>
          <p:cNvPr id="3" name="2 Marcador de número de diapositiva"/>
          <p:cNvSpPr>
            <a:spLocks noGrp="1"/>
          </p:cNvSpPr>
          <p:nvPr>
            <p:ph type="sldNum" sz="quarter" idx="12"/>
          </p:nvPr>
        </p:nvSpPr>
        <p:spPr/>
        <p:txBody>
          <a:bodyPr/>
          <a:lstStyle/>
          <a:p>
            <a:fld id="{E0397577-E801-4C30-9988-117540EB058D}" type="slidenum">
              <a:rPr lang="es-ES" smtClean="0"/>
              <a:pPr/>
              <a:t>2</a:t>
            </a:fld>
            <a:endParaRPr lang="es-ES" dirty="0"/>
          </a:p>
        </p:txBody>
      </p:sp>
      <p:sp>
        <p:nvSpPr>
          <p:cNvPr id="10" name="9 Rectángulo redondeado"/>
          <p:cNvSpPr/>
          <p:nvPr/>
        </p:nvSpPr>
        <p:spPr>
          <a:xfrm>
            <a:off x="6934958" y="1124744"/>
            <a:ext cx="1093426" cy="578776"/>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b="1" dirty="0" smtClean="0"/>
              <a:t>-</a:t>
            </a:r>
            <a:r>
              <a:rPr lang="es-MX" sz="1100" b="1" dirty="0" smtClean="0"/>
              <a:t>24.5 %</a:t>
            </a:r>
          </a:p>
          <a:p>
            <a:pPr algn="ctr"/>
            <a:r>
              <a:rPr lang="es-MX" sz="1100" b="1" dirty="0" smtClean="0"/>
              <a:t> </a:t>
            </a:r>
            <a:r>
              <a:rPr lang="es-MX" sz="1100" b="1" dirty="0" smtClean="0">
                <a:solidFill>
                  <a:schemeClr val="tx1">
                    <a:lumMod val="75000"/>
                    <a:lumOff val="25000"/>
                  </a:schemeClr>
                </a:solidFill>
              </a:rPr>
              <a:t>2013 </a:t>
            </a:r>
            <a:r>
              <a:rPr lang="es-MX" sz="1100" b="1" dirty="0">
                <a:solidFill>
                  <a:schemeClr val="tx1">
                    <a:lumMod val="75000"/>
                    <a:lumOff val="25000"/>
                  </a:schemeClr>
                </a:solidFill>
              </a:rPr>
              <a:t>vs </a:t>
            </a:r>
            <a:r>
              <a:rPr lang="es-MX" sz="1100" b="1" dirty="0" smtClean="0">
                <a:solidFill>
                  <a:schemeClr val="tx1">
                    <a:lumMod val="75000"/>
                    <a:lumOff val="25000"/>
                  </a:schemeClr>
                </a:solidFill>
              </a:rPr>
              <a:t>2012</a:t>
            </a:r>
            <a:endParaRPr lang="es-MX" sz="1100" b="1" dirty="0">
              <a:solidFill>
                <a:schemeClr val="tx1">
                  <a:lumMod val="75000"/>
                  <a:lumOff val="25000"/>
                </a:schemeClr>
              </a:solidFill>
            </a:endParaRPr>
          </a:p>
        </p:txBody>
      </p:sp>
      <p:sp>
        <p:nvSpPr>
          <p:cNvPr id="7" name="1 Título"/>
          <p:cNvSpPr txBox="1">
            <a:spLocks/>
          </p:cNvSpPr>
          <p:nvPr/>
        </p:nvSpPr>
        <p:spPr>
          <a:xfrm>
            <a:off x="1115616" y="1052737"/>
            <a:ext cx="6921997" cy="423862"/>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a:solidFill>
                  <a:schemeClr val="tx1"/>
                </a:solidFill>
                <a:latin typeface="+mj-lt"/>
                <a:ea typeface="+mj-ea"/>
                <a:cs typeface="+mj-cs"/>
              </a:defRPr>
            </a:lvl1pPr>
          </a:lstStyle>
          <a:p>
            <a:pPr algn="ctr"/>
            <a:r>
              <a:rPr lang="es-MX" b="1" dirty="0" smtClean="0">
                <a:solidFill>
                  <a:schemeClr val="tx1">
                    <a:lumMod val="50000"/>
                    <a:lumOff val="50000"/>
                  </a:schemeClr>
                </a:solidFill>
              </a:rPr>
              <a:t>  </a:t>
            </a:r>
            <a:r>
              <a:rPr lang="es-MX" sz="2000" b="1" dirty="0" smtClean="0">
                <a:solidFill>
                  <a:schemeClr val="tx1">
                    <a:lumMod val="50000"/>
                    <a:lumOff val="50000"/>
                  </a:schemeClr>
                </a:solidFill>
              </a:rPr>
              <a:t>Registro de Oferta de Vivienda</a:t>
            </a:r>
            <a:endParaRPr lang="es-MX" sz="2000" b="1" dirty="0">
              <a:solidFill>
                <a:schemeClr val="tx1">
                  <a:lumMod val="50000"/>
                  <a:lumOff val="50000"/>
                </a:schemeClr>
              </a:solidFill>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3450" y="5481786"/>
            <a:ext cx="7277100" cy="971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89256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4 Gráfico"/>
          <p:cNvGraphicFramePr>
            <a:graphicFrameLocks/>
          </p:cNvGraphicFramePr>
          <p:nvPr>
            <p:extLst>
              <p:ext uri="{D42A27DB-BD31-4B8C-83A1-F6EECF244321}">
                <p14:modId xmlns:p14="http://schemas.microsoft.com/office/powerpoint/2010/main" val="1767169825"/>
              </p:ext>
            </p:extLst>
          </p:nvPr>
        </p:nvGraphicFramePr>
        <p:xfrm>
          <a:off x="107504" y="1196752"/>
          <a:ext cx="8928991" cy="4176464"/>
        </p:xfrm>
        <a:graphic>
          <a:graphicData uri="http://schemas.openxmlformats.org/drawingml/2006/chart">
            <c:chart xmlns:c="http://schemas.openxmlformats.org/drawingml/2006/chart" xmlns:r="http://schemas.openxmlformats.org/officeDocument/2006/relationships" r:id="rId3"/>
          </a:graphicData>
        </a:graphic>
      </p:graphicFrame>
      <p:sp>
        <p:nvSpPr>
          <p:cNvPr id="2" name="1 Título"/>
          <p:cNvSpPr>
            <a:spLocks noGrp="1"/>
          </p:cNvSpPr>
          <p:nvPr>
            <p:ph type="title"/>
          </p:nvPr>
        </p:nvSpPr>
        <p:spPr>
          <a:xfrm>
            <a:off x="35496" y="116632"/>
            <a:ext cx="8151242" cy="847725"/>
          </a:xfrm>
        </p:spPr>
        <p:txBody>
          <a:bodyPr vert="horz" lIns="91440" tIns="45720" rIns="91440" bIns="45720" rtlCol="0" anchor="ctr">
            <a:noAutofit/>
          </a:bodyPr>
          <a:lstStyle/>
          <a:p>
            <a:pPr algn="just"/>
            <a:r>
              <a:rPr lang="es-MX" sz="2500" b="1" dirty="0" smtClean="0">
                <a:solidFill>
                  <a:schemeClr val="tx1">
                    <a:lumMod val="50000"/>
                    <a:lumOff val="50000"/>
                  </a:schemeClr>
                </a:solidFill>
              </a:rPr>
              <a:t>Acompañado a una caída en la Verificación en el trimestre, aunque continua la expectativa en la recuperación de inicios de obra para el siguiente mes</a:t>
            </a:r>
            <a:endParaRPr lang="es-MX" sz="2500" b="1" dirty="0">
              <a:solidFill>
                <a:schemeClr val="tx1">
                  <a:lumMod val="50000"/>
                  <a:lumOff val="50000"/>
                </a:schemeClr>
              </a:solidFill>
            </a:endParaRPr>
          </a:p>
        </p:txBody>
      </p:sp>
      <p:sp>
        <p:nvSpPr>
          <p:cNvPr id="4" name="3 Marcador de número de diapositiva"/>
          <p:cNvSpPr>
            <a:spLocks noGrp="1"/>
          </p:cNvSpPr>
          <p:nvPr>
            <p:ph type="sldNum" sz="quarter" idx="12"/>
          </p:nvPr>
        </p:nvSpPr>
        <p:spPr/>
        <p:txBody>
          <a:bodyPr/>
          <a:lstStyle/>
          <a:p>
            <a:fld id="{E0397577-E801-4C30-9988-117540EB058D}" type="slidenum">
              <a:rPr lang="es-ES" smtClean="0"/>
              <a:pPr/>
              <a:t>3</a:t>
            </a:fld>
            <a:endParaRPr lang="es-ES" dirty="0"/>
          </a:p>
        </p:txBody>
      </p:sp>
      <p:sp>
        <p:nvSpPr>
          <p:cNvPr id="11" name="10 Rectángulo redondeado"/>
          <p:cNvSpPr/>
          <p:nvPr/>
        </p:nvSpPr>
        <p:spPr>
          <a:xfrm>
            <a:off x="7439014" y="1196752"/>
            <a:ext cx="1093426" cy="578776"/>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b="1" dirty="0" smtClean="0"/>
              <a:t>-</a:t>
            </a:r>
            <a:r>
              <a:rPr lang="es-MX" sz="1100" b="1" dirty="0" smtClean="0"/>
              <a:t>26 %</a:t>
            </a:r>
          </a:p>
          <a:p>
            <a:pPr algn="ctr"/>
            <a:r>
              <a:rPr lang="es-MX" sz="1100" b="1" dirty="0" smtClean="0"/>
              <a:t> </a:t>
            </a:r>
            <a:r>
              <a:rPr lang="es-MX" sz="1100" b="1" dirty="0" smtClean="0">
                <a:solidFill>
                  <a:schemeClr val="tx1">
                    <a:lumMod val="75000"/>
                    <a:lumOff val="25000"/>
                  </a:schemeClr>
                </a:solidFill>
              </a:rPr>
              <a:t>2013 </a:t>
            </a:r>
            <a:r>
              <a:rPr lang="es-MX" sz="1100" b="1" dirty="0">
                <a:solidFill>
                  <a:schemeClr val="tx1">
                    <a:lumMod val="75000"/>
                    <a:lumOff val="25000"/>
                  </a:schemeClr>
                </a:solidFill>
              </a:rPr>
              <a:t>vs </a:t>
            </a:r>
            <a:r>
              <a:rPr lang="es-MX" sz="1100" b="1" dirty="0" smtClean="0">
                <a:solidFill>
                  <a:schemeClr val="tx1">
                    <a:lumMod val="75000"/>
                    <a:lumOff val="25000"/>
                  </a:schemeClr>
                </a:solidFill>
              </a:rPr>
              <a:t>2012</a:t>
            </a:r>
            <a:endParaRPr lang="es-MX" sz="1100" b="1" dirty="0">
              <a:solidFill>
                <a:schemeClr val="tx1">
                  <a:lumMod val="75000"/>
                  <a:lumOff val="25000"/>
                </a:schemeClr>
              </a:solidFill>
            </a:endParaRPr>
          </a:p>
        </p:txBody>
      </p:sp>
      <p:sp>
        <p:nvSpPr>
          <p:cNvPr id="3" name="2 CuadroTexto"/>
          <p:cNvSpPr txBox="1"/>
          <p:nvPr/>
        </p:nvSpPr>
        <p:spPr>
          <a:xfrm>
            <a:off x="2843808" y="4365104"/>
            <a:ext cx="5832648" cy="338554"/>
          </a:xfrm>
          <a:prstGeom prst="rect">
            <a:avLst/>
          </a:prstGeom>
          <a:noFill/>
        </p:spPr>
        <p:txBody>
          <a:bodyPr wrap="square" rtlCol="0">
            <a:spAutoFit/>
          </a:bodyPr>
          <a:lstStyle/>
          <a:p>
            <a:r>
              <a:rPr lang="es-MX" sz="1600" dirty="0" smtClean="0"/>
              <a:t>Se estima que 24,826 viviendas iniciaran verificación en este mes*</a:t>
            </a:r>
            <a:endParaRPr lang="es-MX" sz="1600" dirty="0"/>
          </a:p>
        </p:txBody>
      </p:sp>
      <p:sp>
        <p:nvSpPr>
          <p:cNvPr id="5" name="4 CuadroTexto"/>
          <p:cNvSpPr txBox="1"/>
          <p:nvPr/>
        </p:nvSpPr>
        <p:spPr>
          <a:xfrm>
            <a:off x="251520" y="6453336"/>
            <a:ext cx="8496944" cy="369332"/>
          </a:xfrm>
          <a:prstGeom prst="rect">
            <a:avLst/>
          </a:prstGeom>
          <a:noFill/>
        </p:spPr>
        <p:txBody>
          <a:bodyPr wrap="square" rtlCol="0">
            <a:spAutoFit/>
          </a:bodyPr>
          <a:lstStyle/>
          <a:p>
            <a:r>
              <a:rPr lang="es-MX" b="1" dirty="0" smtClean="0"/>
              <a:t>*Nota: </a:t>
            </a:r>
            <a:r>
              <a:rPr lang="es-MX" dirty="0" smtClean="0"/>
              <a:t>Estimación con un intervalo de confianza </a:t>
            </a:r>
            <a:r>
              <a:rPr lang="es-MX" dirty="0"/>
              <a:t>del 95</a:t>
            </a:r>
            <a:r>
              <a:rPr lang="es-MX" dirty="0" smtClean="0"/>
              <a:t>%  [15,479, 34,172]</a:t>
            </a:r>
            <a:endParaRPr lang="es-MX" dirty="0"/>
          </a:p>
        </p:txBody>
      </p:sp>
      <p:sp>
        <p:nvSpPr>
          <p:cNvPr id="6" name="5 Rectángulo"/>
          <p:cNvSpPr/>
          <p:nvPr/>
        </p:nvSpPr>
        <p:spPr>
          <a:xfrm>
            <a:off x="3779912" y="3573016"/>
            <a:ext cx="4752528" cy="64807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s-MX" dirty="0"/>
              <a:t>a</a:t>
            </a:r>
            <a:r>
              <a:rPr lang="es-MX" dirty="0" smtClean="0"/>
              <a:t>bril ha registrado hasta el momento 8,045 Inicios de obra (Promedio diario 2012 1,100)</a:t>
            </a:r>
            <a:endParaRPr lang="es-MX" dirty="0"/>
          </a:p>
        </p:txBody>
      </p:sp>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2975" y="5462736"/>
            <a:ext cx="7258050"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30151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4 Gráfico"/>
          <p:cNvGraphicFramePr>
            <a:graphicFrameLocks/>
          </p:cNvGraphicFramePr>
          <p:nvPr>
            <p:extLst>
              <p:ext uri="{D42A27DB-BD31-4B8C-83A1-F6EECF244321}">
                <p14:modId xmlns:p14="http://schemas.microsoft.com/office/powerpoint/2010/main" val="1443820394"/>
              </p:ext>
            </p:extLst>
          </p:nvPr>
        </p:nvGraphicFramePr>
        <p:xfrm>
          <a:off x="155431" y="1124744"/>
          <a:ext cx="8833138" cy="4248472"/>
        </p:xfrm>
        <a:graphic>
          <a:graphicData uri="http://schemas.openxmlformats.org/drawingml/2006/chart">
            <c:chart xmlns:c="http://schemas.openxmlformats.org/drawingml/2006/chart" xmlns:r="http://schemas.openxmlformats.org/officeDocument/2006/relationships" r:id="rId3"/>
          </a:graphicData>
        </a:graphic>
      </p:graphicFrame>
      <p:sp>
        <p:nvSpPr>
          <p:cNvPr id="3" name="2 Título"/>
          <p:cNvSpPr>
            <a:spLocks noGrp="1"/>
          </p:cNvSpPr>
          <p:nvPr>
            <p:ph type="title"/>
          </p:nvPr>
        </p:nvSpPr>
        <p:spPr>
          <a:xfrm>
            <a:off x="35496" y="0"/>
            <a:ext cx="7992888" cy="1008063"/>
          </a:xfrm>
        </p:spPr>
        <p:txBody>
          <a:bodyPr vert="horz" lIns="91440" tIns="45720" rIns="91440" bIns="45720" rtlCol="0" anchor="ctr">
            <a:noAutofit/>
          </a:bodyPr>
          <a:lstStyle/>
          <a:p>
            <a:pPr algn="just"/>
            <a:r>
              <a:rPr lang="es-MX" sz="2600" b="1" dirty="0" smtClean="0">
                <a:solidFill>
                  <a:schemeClr val="tx1">
                    <a:lumMod val="50000"/>
                    <a:lumOff val="50000"/>
                  </a:schemeClr>
                </a:solidFill>
              </a:rPr>
              <a:t>En términos de emisión de </a:t>
            </a:r>
            <a:r>
              <a:rPr lang="es-MX" sz="2600" b="1" dirty="0" err="1" smtClean="0">
                <a:solidFill>
                  <a:schemeClr val="tx1">
                    <a:lumMod val="50000"/>
                    <a:lumOff val="50000"/>
                  </a:schemeClr>
                </a:solidFill>
              </a:rPr>
              <a:t>DTU´s</a:t>
            </a:r>
            <a:r>
              <a:rPr lang="es-MX" sz="2600" b="1" dirty="0" smtClean="0">
                <a:solidFill>
                  <a:schemeClr val="tx1">
                    <a:lumMod val="50000"/>
                    <a:lumOff val="50000"/>
                  </a:schemeClr>
                </a:solidFill>
              </a:rPr>
              <a:t> hay una menor caída, con una cifra acumulada de 14.6%</a:t>
            </a:r>
            <a:endParaRPr lang="es-MX" sz="2600" b="1" dirty="0">
              <a:solidFill>
                <a:schemeClr val="tx1">
                  <a:lumMod val="50000"/>
                  <a:lumOff val="50000"/>
                </a:schemeClr>
              </a:solidFill>
            </a:endParaRPr>
          </a:p>
        </p:txBody>
      </p:sp>
      <p:sp>
        <p:nvSpPr>
          <p:cNvPr id="4" name="3 Marcador de número de diapositiva"/>
          <p:cNvSpPr>
            <a:spLocks noGrp="1"/>
          </p:cNvSpPr>
          <p:nvPr>
            <p:ph type="sldNum" sz="quarter" idx="12"/>
          </p:nvPr>
        </p:nvSpPr>
        <p:spPr>
          <a:xfrm>
            <a:off x="8162056" y="6309320"/>
            <a:ext cx="730424" cy="365125"/>
          </a:xfrm>
        </p:spPr>
        <p:txBody>
          <a:bodyPr/>
          <a:lstStyle/>
          <a:p>
            <a:fld id="{E0397577-E801-4C30-9988-117540EB058D}" type="slidenum">
              <a:rPr lang="es-ES" smtClean="0"/>
              <a:pPr/>
              <a:t>4</a:t>
            </a:fld>
            <a:endParaRPr lang="es-ES" dirty="0"/>
          </a:p>
        </p:txBody>
      </p:sp>
      <p:sp>
        <p:nvSpPr>
          <p:cNvPr id="11" name="10 Rectángulo redondeado"/>
          <p:cNvSpPr/>
          <p:nvPr/>
        </p:nvSpPr>
        <p:spPr>
          <a:xfrm>
            <a:off x="7367006" y="1266048"/>
            <a:ext cx="1093426" cy="578776"/>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s-MX" b="1" dirty="0" smtClean="0"/>
              <a:t>-</a:t>
            </a:r>
            <a:r>
              <a:rPr lang="es-MX" sz="1100" b="1" dirty="0" smtClean="0"/>
              <a:t>14.6 %</a:t>
            </a:r>
          </a:p>
          <a:p>
            <a:pPr algn="ctr"/>
            <a:r>
              <a:rPr lang="es-MX" sz="1100" b="1" dirty="0" smtClean="0"/>
              <a:t> </a:t>
            </a:r>
            <a:r>
              <a:rPr lang="es-MX" sz="1100" b="1" dirty="0" smtClean="0">
                <a:solidFill>
                  <a:schemeClr val="tx1">
                    <a:lumMod val="75000"/>
                    <a:lumOff val="25000"/>
                  </a:schemeClr>
                </a:solidFill>
              </a:rPr>
              <a:t>2013 </a:t>
            </a:r>
            <a:r>
              <a:rPr lang="es-MX" sz="1100" b="1" dirty="0">
                <a:solidFill>
                  <a:schemeClr val="tx1">
                    <a:lumMod val="75000"/>
                    <a:lumOff val="25000"/>
                  </a:schemeClr>
                </a:solidFill>
              </a:rPr>
              <a:t>vs </a:t>
            </a:r>
            <a:r>
              <a:rPr lang="es-MX" sz="1100" b="1" dirty="0" smtClean="0">
                <a:solidFill>
                  <a:schemeClr val="tx1">
                    <a:lumMod val="75000"/>
                    <a:lumOff val="25000"/>
                  </a:schemeClr>
                </a:solidFill>
              </a:rPr>
              <a:t>2012</a:t>
            </a:r>
            <a:endParaRPr lang="es-MX" sz="1100" b="1" dirty="0">
              <a:solidFill>
                <a:schemeClr val="tx1">
                  <a:lumMod val="75000"/>
                  <a:lumOff val="25000"/>
                </a:schemeClr>
              </a:solidFill>
            </a:endParaRPr>
          </a:p>
        </p:txBody>
      </p:sp>
      <p:sp>
        <p:nvSpPr>
          <p:cNvPr id="2" name="1 CuadroTexto"/>
          <p:cNvSpPr txBox="1"/>
          <p:nvPr/>
        </p:nvSpPr>
        <p:spPr>
          <a:xfrm>
            <a:off x="2195736" y="1124744"/>
            <a:ext cx="4752528" cy="400110"/>
          </a:xfrm>
          <a:prstGeom prst="rect">
            <a:avLst/>
          </a:prstGeom>
          <a:noFill/>
        </p:spPr>
        <p:txBody>
          <a:bodyPr wrap="square" rtlCol="0">
            <a:spAutoFit/>
          </a:bodyPr>
          <a:lstStyle/>
          <a:p>
            <a:pPr algn="ctr"/>
            <a:r>
              <a:rPr lang="es-MX" sz="2000" b="1" dirty="0">
                <a:solidFill>
                  <a:schemeClr val="tx1">
                    <a:lumMod val="50000"/>
                    <a:lumOff val="50000"/>
                  </a:schemeClr>
                </a:solidFill>
                <a:latin typeface="+mj-lt"/>
                <a:ea typeface="+mj-ea"/>
                <a:cs typeface="+mj-cs"/>
              </a:rPr>
              <a:t>Emisión de DTU</a:t>
            </a:r>
          </a:p>
        </p:txBody>
      </p:sp>
      <p:sp>
        <p:nvSpPr>
          <p:cNvPr id="8" name="7 Rectángulo"/>
          <p:cNvSpPr/>
          <p:nvPr/>
        </p:nvSpPr>
        <p:spPr>
          <a:xfrm>
            <a:off x="3347864" y="3573016"/>
            <a:ext cx="5472608" cy="79208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s-MX" dirty="0"/>
              <a:t>a</a:t>
            </a:r>
            <a:r>
              <a:rPr lang="es-MX" dirty="0" smtClean="0"/>
              <a:t>bril ha registrado hasta el momento 10,812 emisiones de DTU (Promedio diario 2012 : 800 emisiones)</a:t>
            </a:r>
            <a:endParaRPr lang="es-MX" dirty="0"/>
          </a:p>
        </p:txBody>
      </p:sp>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3450" y="5419303"/>
            <a:ext cx="7277100" cy="962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2 CuadroTexto"/>
          <p:cNvSpPr txBox="1"/>
          <p:nvPr/>
        </p:nvSpPr>
        <p:spPr>
          <a:xfrm>
            <a:off x="3131840" y="4458577"/>
            <a:ext cx="6048667" cy="338575"/>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MX" sz="1600" dirty="0" smtClean="0"/>
              <a:t>Se estima que 27,63 viviendas alcanzarán la marca de habitabilidad</a:t>
            </a:r>
            <a:endParaRPr lang="es-MX" sz="1600" dirty="0"/>
          </a:p>
        </p:txBody>
      </p:sp>
    </p:spTree>
    <p:extLst>
      <p:ext uri="{BB962C8B-B14F-4D97-AF65-F5344CB8AC3E}">
        <p14:creationId xmlns:p14="http://schemas.microsoft.com/office/powerpoint/2010/main" val="3334292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fld id="{E0397577-E801-4C30-9988-117540EB058D}" type="slidenum">
              <a:rPr lang="es-ES" smtClean="0"/>
              <a:pPr/>
              <a:t>5</a:t>
            </a:fld>
            <a:endParaRPr lang="es-ES" dirty="0"/>
          </a:p>
        </p:txBody>
      </p:sp>
      <p:sp>
        <p:nvSpPr>
          <p:cNvPr id="8" name="2 Título"/>
          <p:cNvSpPr>
            <a:spLocks noGrp="1"/>
          </p:cNvSpPr>
          <p:nvPr>
            <p:ph type="title"/>
          </p:nvPr>
        </p:nvSpPr>
        <p:spPr>
          <a:xfrm>
            <a:off x="35496" y="160338"/>
            <a:ext cx="7992888" cy="847725"/>
          </a:xfrm>
        </p:spPr>
        <p:txBody>
          <a:bodyPr vert="horz" lIns="91440" tIns="45720" rIns="91440" bIns="45720" rtlCol="0" anchor="ctr">
            <a:noAutofit/>
          </a:bodyPr>
          <a:lstStyle/>
          <a:p>
            <a:pPr algn="just"/>
            <a:r>
              <a:rPr lang="es-MX" sz="2400" b="1" dirty="0">
                <a:solidFill>
                  <a:schemeClr val="tx1">
                    <a:lumMod val="50000"/>
                    <a:lumOff val="50000"/>
                  </a:schemeClr>
                </a:solidFill>
              </a:rPr>
              <a:t>D</a:t>
            </a:r>
            <a:r>
              <a:rPr lang="es-MX" sz="2400" b="1" dirty="0" smtClean="0">
                <a:solidFill>
                  <a:schemeClr val="tx1">
                    <a:lumMod val="50000"/>
                    <a:lumOff val="50000"/>
                  </a:schemeClr>
                </a:solidFill>
              </a:rPr>
              <a:t>e esta manera, se espera una utilización absoluta del parque habitacional ya con inicios de verificación del inventario actual dentro de las estimaciones de habitabilidad</a:t>
            </a:r>
            <a:endParaRPr lang="es-MX" sz="2400" b="1" dirty="0">
              <a:solidFill>
                <a:schemeClr val="tx1">
                  <a:lumMod val="50000"/>
                  <a:lumOff val="50000"/>
                </a:schemeClr>
              </a:solidFill>
            </a:endParaRPr>
          </a:p>
        </p:txBody>
      </p:sp>
      <p:sp>
        <p:nvSpPr>
          <p:cNvPr id="5" name="4 CuadroTexto"/>
          <p:cNvSpPr txBox="1"/>
          <p:nvPr/>
        </p:nvSpPr>
        <p:spPr>
          <a:xfrm>
            <a:off x="375667" y="5517232"/>
            <a:ext cx="8444805"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s-MX" dirty="0" smtClean="0"/>
              <a:t>Se estima que </a:t>
            </a:r>
            <a:r>
              <a:rPr lang="es-MX" b="1" dirty="0" smtClean="0"/>
              <a:t>198,996</a:t>
            </a:r>
            <a:r>
              <a:rPr lang="es-MX" dirty="0" smtClean="0"/>
              <a:t>  viviendas obtendrán habitabilidad en lo que resta de 2013, </a:t>
            </a:r>
            <a:r>
              <a:rPr lang="es-MX" dirty="0"/>
              <a:t>de las </a:t>
            </a:r>
            <a:r>
              <a:rPr lang="es-MX" dirty="0" smtClean="0"/>
              <a:t>cuales:</a:t>
            </a:r>
          </a:p>
          <a:p>
            <a:pPr marL="285750" lvl="0" indent="-285750">
              <a:buFont typeface="Arial" pitchFamily="34" charset="0"/>
              <a:buChar char="•"/>
            </a:pPr>
            <a:r>
              <a:rPr lang="es-MX" b="1" dirty="0" smtClean="0"/>
              <a:t>154,504</a:t>
            </a:r>
            <a:r>
              <a:rPr lang="es-MX" dirty="0" smtClean="0"/>
              <a:t>  </a:t>
            </a:r>
            <a:r>
              <a:rPr lang="es-MX" dirty="0"/>
              <a:t>ya iniciaron verificación</a:t>
            </a:r>
          </a:p>
          <a:p>
            <a:pPr marL="285750" lvl="0" indent="-285750">
              <a:buFont typeface="Arial" pitchFamily="34" charset="0"/>
              <a:buChar char="•"/>
            </a:pPr>
            <a:r>
              <a:rPr lang="es-MX" b="1" dirty="0" smtClean="0"/>
              <a:t>44,492</a:t>
            </a:r>
            <a:r>
              <a:rPr lang="es-MX" dirty="0" smtClean="0"/>
              <a:t> se </a:t>
            </a:r>
            <a:r>
              <a:rPr lang="es-MX" dirty="0"/>
              <a:t>pronostica que la iniciaran en algún momento </a:t>
            </a:r>
            <a:r>
              <a:rPr lang="es-MX" dirty="0" smtClean="0"/>
              <a:t>durante el año</a:t>
            </a:r>
          </a:p>
        </p:txBody>
      </p:sp>
      <p:sp>
        <p:nvSpPr>
          <p:cNvPr id="2" name="1 CuadroTexto"/>
          <p:cNvSpPr txBox="1"/>
          <p:nvPr/>
        </p:nvSpPr>
        <p:spPr>
          <a:xfrm>
            <a:off x="2195736" y="1228690"/>
            <a:ext cx="4752528" cy="400110"/>
          </a:xfrm>
          <a:prstGeom prst="rect">
            <a:avLst/>
          </a:prstGeom>
          <a:noFill/>
        </p:spPr>
        <p:txBody>
          <a:bodyPr wrap="square" rtlCol="0">
            <a:spAutoFit/>
          </a:bodyPr>
          <a:lstStyle/>
          <a:p>
            <a:pPr algn="ctr"/>
            <a:r>
              <a:rPr lang="es-MX" sz="2000" b="1" dirty="0" smtClean="0"/>
              <a:t>Pronóstico de vivienda habitable 2013</a:t>
            </a:r>
            <a:endParaRPr lang="es-MX" sz="2000" b="1" dirty="0"/>
          </a:p>
        </p:txBody>
      </p:sp>
      <p:pic>
        <p:nvPicPr>
          <p:cNvPr id="4098" name="Imagen 3" descr="cid:image012.png@01CE3524.EF0D63D0"/>
          <p:cNvPicPr>
            <a:picLocks noChangeAspect="1" noChangeArrowheads="1"/>
          </p:cNvPicPr>
          <p:nvPr/>
        </p:nvPicPr>
        <p:blipFill rotWithShape="1">
          <a:blip r:embed="rId3">
            <a:extLst>
              <a:ext uri="{28A0092B-C50C-407E-A947-70E740481C1C}">
                <a14:useLocalDpi xmlns:a14="http://schemas.microsoft.com/office/drawing/2010/main" val="0"/>
              </a:ext>
            </a:extLst>
          </a:blip>
          <a:srcRect t="12696"/>
          <a:stretch/>
        </p:blipFill>
        <p:spPr bwMode="auto">
          <a:xfrm>
            <a:off x="346338" y="1628800"/>
            <a:ext cx="8474133" cy="3672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22954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Imagen 2" descr="image0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7224" y="1196752"/>
            <a:ext cx="8622208" cy="4104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1 Título"/>
          <p:cNvSpPr>
            <a:spLocks noGrp="1"/>
          </p:cNvSpPr>
          <p:nvPr>
            <p:ph type="title"/>
          </p:nvPr>
        </p:nvSpPr>
        <p:spPr>
          <a:xfrm>
            <a:off x="35496" y="133003"/>
            <a:ext cx="7884368" cy="847725"/>
          </a:xfrm>
        </p:spPr>
        <p:txBody>
          <a:bodyPr/>
          <a:lstStyle/>
          <a:p>
            <a:pPr algn="just"/>
            <a:r>
              <a:rPr lang="es-MX" sz="2400" b="1" dirty="0" smtClean="0">
                <a:solidFill>
                  <a:schemeClr val="tx1">
                    <a:lumMod val="50000"/>
                    <a:lumOff val="50000"/>
                  </a:schemeClr>
                </a:solidFill>
              </a:rPr>
              <a:t>Al cierre del primer trimestre del año, se observa un incremento en la probabilidad de estanqueidad del sistema</a:t>
            </a:r>
            <a:endParaRPr lang="es-MX" sz="2400" b="1" dirty="0">
              <a:solidFill>
                <a:schemeClr val="tx1">
                  <a:lumMod val="50000"/>
                  <a:lumOff val="50000"/>
                </a:schemeClr>
              </a:solidFill>
            </a:endParaRPr>
          </a:p>
        </p:txBody>
      </p:sp>
      <p:sp>
        <p:nvSpPr>
          <p:cNvPr id="4" name="3 CuadroTexto"/>
          <p:cNvSpPr txBox="1"/>
          <p:nvPr/>
        </p:nvSpPr>
        <p:spPr>
          <a:xfrm>
            <a:off x="179512" y="5674022"/>
            <a:ext cx="8725222" cy="92333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285750" indent="-285750" algn="just">
              <a:buFont typeface="Arial" pitchFamily="34" charset="0"/>
              <a:buChar char="•"/>
            </a:pPr>
            <a:r>
              <a:rPr lang="es-MX" dirty="0" smtClean="0"/>
              <a:t>La </a:t>
            </a:r>
            <a:r>
              <a:rPr lang="es-MX" dirty="0"/>
              <a:t>última observación puntal de la probabilidad de estanqueidad del proceso es </a:t>
            </a:r>
            <a:r>
              <a:rPr lang="es-MX" b="1" dirty="0" smtClean="0"/>
              <a:t>24.2%</a:t>
            </a:r>
            <a:endParaRPr lang="es-MX" dirty="0"/>
          </a:p>
          <a:p>
            <a:pPr marL="285750" indent="-285750" algn="just">
              <a:buFont typeface="Arial" pitchFamily="34" charset="0"/>
              <a:buChar char="•"/>
            </a:pPr>
            <a:r>
              <a:rPr lang="es-MX" dirty="0" smtClean="0"/>
              <a:t>Se estima un índice del </a:t>
            </a:r>
            <a:r>
              <a:rPr lang="es-MX" b="1" dirty="0" smtClean="0"/>
              <a:t>24.8%</a:t>
            </a:r>
            <a:r>
              <a:rPr lang="es-MX" dirty="0" smtClean="0"/>
              <a:t> con in intervalo de confianza de </a:t>
            </a:r>
            <a:r>
              <a:rPr lang="es-MX" b="1" dirty="0" smtClean="0"/>
              <a:t>[23.6%,25.9%]</a:t>
            </a:r>
            <a:r>
              <a:rPr lang="es-MX" dirty="0" smtClean="0"/>
              <a:t> para el siguiente periodo.</a:t>
            </a:r>
            <a:endParaRPr lang="es-MX" dirty="0"/>
          </a:p>
        </p:txBody>
      </p:sp>
      <p:sp>
        <p:nvSpPr>
          <p:cNvPr id="10" name="9 Llamada rectangular redondeada"/>
          <p:cNvSpPr/>
          <p:nvPr/>
        </p:nvSpPr>
        <p:spPr>
          <a:xfrm>
            <a:off x="1907704" y="4653136"/>
            <a:ext cx="1296145" cy="746975"/>
          </a:xfrm>
          <a:prstGeom prst="wedgeRoundRectCallout">
            <a:avLst>
              <a:gd name="adj1" fmla="val 227804"/>
              <a:gd name="adj2" fmla="val -252703"/>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MX" sz="1200" b="1" dirty="0" smtClean="0"/>
              <a:t>diciembre</a:t>
            </a:r>
            <a:r>
              <a:rPr lang="es-MX" sz="1200" b="1" dirty="0" smtClean="0">
                <a:solidFill>
                  <a:schemeClr val="dk1"/>
                </a:solidFill>
              </a:rPr>
              <a:t> </a:t>
            </a:r>
            <a:r>
              <a:rPr lang="es-MX" sz="1200" b="1" dirty="0">
                <a:solidFill>
                  <a:schemeClr val="dk1"/>
                </a:solidFill>
              </a:rPr>
              <a:t>2012</a:t>
            </a:r>
          </a:p>
          <a:p>
            <a:pPr algn="ctr"/>
            <a:r>
              <a:rPr lang="es-MX" sz="1200" b="1" dirty="0" smtClean="0"/>
              <a:t>22</a:t>
            </a:r>
            <a:r>
              <a:rPr lang="es-MX" sz="1200" b="1" dirty="0" smtClean="0">
                <a:solidFill>
                  <a:schemeClr val="dk1"/>
                </a:solidFill>
              </a:rPr>
              <a:t>.4%</a:t>
            </a:r>
            <a:endParaRPr lang="es-MX" sz="1200" b="1" dirty="0">
              <a:solidFill>
                <a:schemeClr val="dk1"/>
              </a:solidFill>
            </a:endParaRPr>
          </a:p>
        </p:txBody>
      </p:sp>
      <p:sp>
        <p:nvSpPr>
          <p:cNvPr id="11" name="10 Llamada rectangular redondeada"/>
          <p:cNvSpPr/>
          <p:nvPr/>
        </p:nvSpPr>
        <p:spPr>
          <a:xfrm>
            <a:off x="5220072" y="4653136"/>
            <a:ext cx="983491" cy="746975"/>
          </a:xfrm>
          <a:prstGeom prst="wedgeRoundRectCallout">
            <a:avLst>
              <a:gd name="adj1" fmla="val 8911"/>
              <a:gd name="adj2" fmla="val -270841"/>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MX" sz="1200" b="1" dirty="0" smtClean="0"/>
              <a:t>enero 2013</a:t>
            </a:r>
          </a:p>
          <a:p>
            <a:pPr algn="ctr"/>
            <a:r>
              <a:rPr lang="es-MX" sz="1200" b="1" dirty="0" smtClean="0"/>
              <a:t>23%</a:t>
            </a:r>
            <a:endParaRPr lang="es-MX" sz="1200" b="1" dirty="0"/>
          </a:p>
        </p:txBody>
      </p:sp>
      <p:sp>
        <p:nvSpPr>
          <p:cNvPr id="3" name="2 Marcador de número de diapositiva"/>
          <p:cNvSpPr>
            <a:spLocks noGrp="1"/>
          </p:cNvSpPr>
          <p:nvPr>
            <p:ph type="sldNum" sz="quarter" idx="12"/>
          </p:nvPr>
        </p:nvSpPr>
        <p:spPr/>
        <p:txBody>
          <a:bodyPr/>
          <a:lstStyle/>
          <a:p>
            <a:fld id="{E0397577-E801-4C30-9988-117540EB058D}" type="slidenum">
              <a:rPr lang="es-ES" smtClean="0"/>
              <a:pPr/>
              <a:t>6</a:t>
            </a:fld>
            <a:endParaRPr lang="es-ES" dirty="0"/>
          </a:p>
        </p:txBody>
      </p:sp>
      <p:sp>
        <p:nvSpPr>
          <p:cNvPr id="12" name="11 Llamada rectangular redondeada"/>
          <p:cNvSpPr/>
          <p:nvPr/>
        </p:nvSpPr>
        <p:spPr>
          <a:xfrm>
            <a:off x="4139952" y="1313873"/>
            <a:ext cx="864096" cy="746975"/>
          </a:xfrm>
          <a:prstGeom prst="wedgeRoundRectCallout">
            <a:avLst>
              <a:gd name="adj1" fmla="val 198335"/>
              <a:gd name="adj2" fmla="val 15431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b="1" dirty="0" smtClean="0"/>
              <a:t>marzo 2013</a:t>
            </a:r>
          </a:p>
          <a:p>
            <a:pPr algn="ctr"/>
            <a:r>
              <a:rPr lang="es-MX" sz="1200" b="1" dirty="0" smtClean="0"/>
              <a:t>24.2 %</a:t>
            </a:r>
            <a:endParaRPr lang="es-MX" sz="1200" b="1" dirty="0"/>
          </a:p>
        </p:txBody>
      </p:sp>
      <p:sp>
        <p:nvSpPr>
          <p:cNvPr id="13" name="12 Llamada rectangular redondeada"/>
          <p:cNvSpPr/>
          <p:nvPr/>
        </p:nvSpPr>
        <p:spPr>
          <a:xfrm>
            <a:off x="6468829" y="4653136"/>
            <a:ext cx="983491" cy="746975"/>
          </a:xfrm>
          <a:prstGeom prst="wedgeRoundRectCallout">
            <a:avLst>
              <a:gd name="adj1" fmla="val -93682"/>
              <a:gd name="adj2" fmla="val -272952"/>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MX" sz="1200" b="1" dirty="0" smtClean="0"/>
              <a:t>febrero 2013</a:t>
            </a:r>
          </a:p>
          <a:p>
            <a:pPr algn="ctr"/>
            <a:r>
              <a:rPr lang="es-MX" sz="1200" b="1" dirty="0" smtClean="0"/>
              <a:t>23.3%</a:t>
            </a:r>
            <a:endParaRPr lang="es-MX" sz="1200" b="1" dirty="0"/>
          </a:p>
        </p:txBody>
      </p:sp>
    </p:spTree>
    <p:extLst>
      <p:ext uri="{BB962C8B-B14F-4D97-AF65-F5344CB8AC3E}">
        <p14:creationId xmlns:p14="http://schemas.microsoft.com/office/powerpoint/2010/main" val="3604142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1 Gráfico"/>
          <p:cNvGraphicFramePr>
            <a:graphicFrameLocks/>
          </p:cNvGraphicFramePr>
          <p:nvPr>
            <p:extLst>
              <p:ext uri="{D42A27DB-BD31-4B8C-83A1-F6EECF244321}">
                <p14:modId xmlns:p14="http://schemas.microsoft.com/office/powerpoint/2010/main" val="186545588"/>
              </p:ext>
            </p:extLst>
          </p:nvPr>
        </p:nvGraphicFramePr>
        <p:xfrm>
          <a:off x="251520" y="1832630"/>
          <a:ext cx="8784976" cy="4332674"/>
        </p:xfrm>
        <a:graphic>
          <a:graphicData uri="http://schemas.openxmlformats.org/drawingml/2006/chart">
            <c:chart xmlns:c="http://schemas.openxmlformats.org/drawingml/2006/chart" xmlns:r="http://schemas.openxmlformats.org/officeDocument/2006/relationships" r:id="rId3"/>
          </a:graphicData>
        </a:graphic>
      </p:graphicFrame>
      <p:sp>
        <p:nvSpPr>
          <p:cNvPr id="2" name="1 Título"/>
          <p:cNvSpPr>
            <a:spLocks noGrp="1"/>
          </p:cNvSpPr>
          <p:nvPr>
            <p:ph type="title"/>
          </p:nvPr>
        </p:nvSpPr>
        <p:spPr>
          <a:xfrm>
            <a:off x="0" y="188640"/>
            <a:ext cx="8027504" cy="648000"/>
          </a:xfrm>
        </p:spPr>
        <p:txBody>
          <a:bodyPr vert="horz" lIns="91440" tIns="45720" rIns="91440" bIns="45720" rtlCol="0" anchor="ctr">
            <a:noAutofit/>
          </a:bodyPr>
          <a:lstStyle/>
          <a:p>
            <a:pPr algn="just"/>
            <a:r>
              <a:rPr lang="es-MX" sz="2400" b="1" dirty="0" smtClean="0">
                <a:solidFill>
                  <a:schemeClr val="tx1">
                    <a:lumMod val="50000"/>
                    <a:lumOff val="50000"/>
                  </a:schemeClr>
                </a:solidFill>
              </a:rPr>
              <a:t>Las etapas iniciales y finales del proceso con la mayor contribución al índice de estanqueidad global</a:t>
            </a:r>
            <a:endParaRPr lang="es-MX" sz="2400" b="1" dirty="0">
              <a:solidFill>
                <a:schemeClr val="tx1">
                  <a:lumMod val="50000"/>
                  <a:lumOff val="50000"/>
                </a:schemeClr>
              </a:solidFill>
            </a:endParaRPr>
          </a:p>
        </p:txBody>
      </p:sp>
      <p:sp>
        <p:nvSpPr>
          <p:cNvPr id="3" name="2 Marcador de número de diapositiva"/>
          <p:cNvSpPr>
            <a:spLocks noGrp="1"/>
          </p:cNvSpPr>
          <p:nvPr>
            <p:ph type="sldNum" sz="quarter" idx="12"/>
          </p:nvPr>
        </p:nvSpPr>
        <p:spPr/>
        <p:txBody>
          <a:bodyPr/>
          <a:lstStyle/>
          <a:p>
            <a:fld id="{E0397577-E801-4C30-9988-117540EB058D}" type="slidenum">
              <a:rPr lang="es-ES" smtClean="0"/>
              <a:pPr/>
              <a:t>7</a:t>
            </a:fld>
            <a:endParaRPr lang="es-ES" dirty="0"/>
          </a:p>
        </p:txBody>
      </p:sp>
      <p:sp>
        <p:nvSpPr>
          <p:cNvPr id="7" name="6 CuadroTexto"/>
          <p:cNvSpPr txBox="1"/>
          <p:nvPr/>
        </p:nvSpPr>
        <p:spPr>
          <a:xfrm>
            <a:off x="251520" y="1124744"/>
            <a:ext cx="8784976" cy="400110"/>
          </a:xfrm>
          <a:prstGeom prst="rect">
            <a:avLst/>
          </a:prstGeom>
          <a:noFill/>
        </p:spPr>
        <p:txBody>
          <a:bodyPr wrap="square" rtlCol="0">
            <a:spAutoFit/>
          </a:bodyPr>
          <a:lstStyle/>
          <a:p>
            <a:pPr algn="ctr"/>
            <a:r>
              <a:rPr lang="es-MX" sz="2000" b="1" dirty="0" smtClean="0"/>
              <a:t>Índice de Estanqueidad de </a:t>
            </a:r>
            <a:r>
              <a:rPr lang="es-MX" sz="2000" b="1" dirty="0"/>
              <a:t>las etapas del proceso </a:t>
            </a:r>
            <a:r>
              <a:rPr lang="es-MX" sz="2000" b="1" dirty="0" smtClean="0"/>
              <a:t>de construcción</a:t>
            </a:r>
            <a:endParaRPr lang="es-MX" dirty="0"/>
          </a:p>
        </p:txBody>
      </p:sp>
    </p:spTree>
    <p:extLst>
      <p:ext uri="{BB962C8B-B14F-4D97-AF65-F5344CB8AC3E}">
        <p14:creationId xmlns:p14="http://schemas.microsoft.com/office/powerpoint/2010/main" val="3215952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vert="horz" lIns="91440" tIns="45720" rIns="91440" bIns="45720" rtlCol="0" anchor="ctr">
            <a:noAutofit/>
          </a:bodyPr>
          <a:lstStyle/>
          <a:p>
            <a:pPr algn="just"/>
            <a:r>
              <a:rPr lang="es-MX" sz="2600" b="1" dirty="0">
                <a:solidFill>
                  <a:schemeClr val="tx1">
                    <a:lumMod val="50000"/>
                    <a:lumOff val="50000"/>
                  </a:schemeClr>
                </a:solidFill>
              </a:rPr>
              <a:t>Actualmente, se encuentran en </a:t>
            </a:r>
            <a:r>
              <a:rPr lang="es-MX" sz="2600" b="1" dirty="0" smtClean="0">
                <a:solidFill>
                  <a:schemeClr val="tx1">
                    <a:lumMod val="50000"/>
                    <a:lumOff val="50000"/>
                  </a:schemeClr>
                </a:solidFill>
              </a:rPr>
              <a:t>construcción 251,880 viviendas </a:t>
            </a:r>
            <a:r>
              <a:rPr lang="es-MX" sz="2600" b="1" dirty="0">
                <a:solidFill>
                  <a:schemeClr val="tx1">
                    <a:lumMod val="50000"/>
                    <a:lumOff val="50000"/>
                  </a:schemeClr>
                </a:solidFill>
              </a:rPr>
              <a:t>y hay </a:t>
            </a:r>
            <a:r>
              <a:rPr lang="es-MX" sz="2600" b="1" dirty="0" smtClean="0">
                <a:solidFill>
                  <a:schemeClr val="tx1">
                    <a:lumMod val="50000"/>
                    <a:lumOff val="50000"/>
                  </a:schemeClr>
                </a:solidFill>
              </a:rPr>
              <a:t>55,362 </a:t>
            </a:r>
            <a:r>
              <a:rPr lang="es-MX" sz="2600" b="1" dirty="0">
                <a:solidFill>
                  <a:schemeClr val="tx1">
                    <a:lumMod val="50000"/>
                    <a:lumOff val="50000"/>
                  </a:schemeClr>
                </a:solidFill>
              </a:rPr>
              <a:t>viviendas disponibles</a:t>
            </a:r>
          </a:p>
        </p:txBody>
      </p:sp>
      <p:sp>
        <p:nvSpPr>
          <p:cNvPr id="3" name="2 Marcador de número de diapositiva"/>
          <p:cNvSpPr>
            <a:spLocks noGrp="1"/>
          </p:cNvSpPr>
          <p:nvPr>
            <p:ph type="sldNum" sz="quarter" idx="12"/>
          </p:nvPr>
        </p:nvSpPr>
        <p:spPr/>
        <p:txBody>
          <a:bodyPr/>
          <a:lstStyle/>
          <a:p>
            <a:fld id="{E0397577-E801-4C30-9988-117540EB058D}" type="slidenum">
              <a:rPr lang="es-ES" smtClean="0"/>
              <a:pPr/>
              <a:t>8</a:t>
            </a:fld>
            <a:endParaRPr lang="es-ES" dirty="0"/>
          </a:p>
        </p:txBody>
      </p:sp>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349930"/>
            <a:ext cx="8766188" cy="4671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33185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884" y="116632"/>
            <a:ext cx="8085508" cy="847725"/>
          </a:xfrm>
        </p:spPr>
        <p:txBody>
          <a:bodyPr/>
          <a:lstStyle/>
          <a:p>
            <a:pPr algn="just"/>
            <a:r>
              <a:rPr lang="es-MX" sz="2300" b="1" dirty="0" smtClean="0">
                <a:solidFill>
                  <a:schemeClr val="tx1">
                    <a:lumMod val="50000"/>
                    <a:lumOff val="50000"/>
                  </a:schemeClr>
                </a:solidFill>
              </a:rPr>
              <a:t>Baja California, Tamaulipas y Estado de México de las principales entidades que presentarían déficit de vivienda en 2013, según la estimación de RUV a partir de las metas establecidas para línea II</a:t>
            </a:r>
            <a:endParaRPr lang="es-MX" sz="2300" b="1" dirty="0">
              <a:solidFill>
                <a:schemeClr val="tx1">
                  <a:lumMod val="50000"/>
                  <a:lumOff val="50000"/>
                </a:schemeClr>
              </a:solidFill>
            </a:endParaRPr>
          </a:p>
        </p:txBody>
      </p:sp>
      <p:sp>
        <p:nvSpPr>
          <p:cNvPr id="3" name="2 Marcador de número de diapositiva"/>
          <p:cNvSpPr>
            <a:spLocks noGrp="1"/>
          </p:cNvSpPr>
          <p:nvPr>
            <p:ph type="sldNum" sz="quarter" idx="12"/>
          </p:nvPr>
        </p:nvSpPr>
        <p:spPr/>
        <p:txBody>
          <a:bodyPr/>
          <a:lstStyle/>
          <a:p>
            <a:fld id="{E0397577-E801-4C30-9988-117540EB058D}" type="slidenum">
              <a:rPr lang="es-ES" smtClean="0"/>
              <a:pPr/>
              <a:t>9</a:t>
            </a:fld>
            <a:endParaRPr lang="es-ES" dirty="0"/>
          </a:p>
        </p:txBody>
      </p:sp>
      <p:sp>
        <p:nvSpPr>
          <p:cNvPr id="6" name="5 CuadroTexto"/>
          <p:cNvSpPr txBox="1"/>
          <p:nvPr/>
        </p:nvSpPr>
        <p:spPr>
          <a:xfrm>
            <a:off x="107504" y="6381328"/>
            <a:ext cx="8136904" cy="338554"/>
          </a:xfrm>
          <a:prstGeom prst="rect">
            <a:avLst/>
          </a:prstGeom>
          <a:noFill/>
        </p:spPr>
        <p:txBody>
          <a:bodyPr wrap="square" rtlCol="0">
            <a:spAutoFit/>
          </a:bodyPr>
          <a:lstStyle/>
          <a:p>
            <a:r>
              <a:rPr lang="es-MX" sz="1600" b="1" dirty="0" smtClean="0"/>
              <a:t>Fuente: </a:t>
            </a:r>
            <a:r>
              <a:rPr lang="es-MX" sz="1600" dirty="0" smtClean="0"/>
              <a:t>metas </a:t>
            </a:r>
            <a:r>
              <a:rPr lang="es-MX" sz="1600" dirty="0" err="1" smtClean="0"/>
              <a:t>Infonavit</a:t>
            </a:r>
            <a:r>
              <a:rPr lang="es-MX" sz="1600" dirty="0" smtClean="0"/>
              <a:t> 2013 línea II </a:t>
            </a:r>
            <a:endParaRPr lang="es-MX" sz="1600" dirty="0"/>
          </a:p>
        </p:txBody>
      </p:sp>
      <p:graphicFrame>
        <p:nvGraphicFramePr>
          <p:cNvPr id="9" name="1 Gráfico"/>
          <p:cNvGraphicFramePr>
            <a:graphicFrameLocks noGrp="1"/>
          </p:cNvGraphicFramePr>
          <p:nvPr>
            <p:extLst>
              <p:ext uri="{D42A27DB-BD31-4B8C-83A1-F6EECF244321}">
                <p14:modId xmlns:p14="http://schemas.microsoft.com/office/powerpoint/2010/main" val="2616088553"/>
              </p:ext>
            </p:extLst>
          </p:nvPr>
        </p:nvGraphicFramePr>
        <p:xfrm>
          <a:off x="238125" y="1196752"/>
          <a:ext cx="8667750" cy="538026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81947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36311</TotalTime>
  <Words>549</Words>
  <Application>Microsoft Office PowerPoint</Application>
  <PresentationFormat>Presentación en pantalla (4:3)</PresentationFormat>
  <Paragraphs>71</Paragraphs>
  <Slides>10</Slides>
  <Notes>10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Comisión Nacional Mixta de Desarrolladores</vt:lpstr>
      <vt:lpstr>El primer trimestre del año presenta una caída significtiva en el registro de oferta</vt:lpstr>
      <vt:lpstr>Acompañado a una caída en la Verificación en el trimestre, aunque continua la expectativa en la recuperación de inicios de obra para el siguiente mes</vt:lpstr>
      <vt:lpstr>En términos de emisión de DTU´s hay una menor caída, con una cifra acumulada de 14.6%</vt:lpstr>
      <vt:lpstr>De esta manera, se espera una utilización absoluta del parque habitacional ya con inicios de verificación del inventario actual dentro de las estimaciones de habitabilidad</vt:lpstr>
      <vt:lpstr>Al cierre del primer trimestre del año, se observa un incremento en la probabilidad de estanqueidad del sistema</vt:lpstr>
      <vt:lpstr>Las etapas iniciales y finales del proceso con la mayor contribución al índice de estanqueidad global</vt:lpstr>
      <vt:lpstr>Actualmente, se encuentran en construcción 251,880 viviendas y hay 55,362 viviendas disponibles</vt:lpstr>
      <vt:lpstr>Baja California, Tamaulipas y Estado de México de las principales entidades que presentarían déficit de vivienda en 2013, según la estimación de RUV a partir de las metas establecidas para línea II</vt:lpstr>
      <vt:lpstr>Conclusiones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Adrián Álvarez del Castillo</dc:creator>
  <cp:lastModifiedBy>Ivonne Hernandez Lugo</cp:lastModifiedBy>
  <cp:revision>738</cp:revision>
  <cp:lastPrinted>2012-06-22T19:35:43Z</cp:lastPrinted>
  <dcterms:created xsi:type="dcterms:W3CDTF">2011-05-06T12:31:33Z</dcterms:created>
  <dcterms:modified xsi:type="dcterms:W3CDTF">2013-05-22T22:28:24Z</dcterms:modified>
</cp:coreProperties>
</file>